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438" r:id="rId9"/>
    <p:sldId id="407" r:id="rId10"/>
    <p:sldId id="264" r:id="rId11"/>
    <p:sldId id="265" r:id="rId12"/>
    <p:sldId id="266" r:id="rId13"/>
    <p:sldId id="270" r:id="rId14"/>
    <p:sldId id="442" r:id="rId15"/>
    <p:sldId id="269" r:id="rId16"/>
    <p:sldId id="441" r:id="rId17"/>
    <p:sldId id="273" r:id="rId18"/>
    <p:sldId id="267" r:id="rId19"/>
    <p:sldId id="272" r:id="rId20"/>
    <p:sldId id="271" r:id="rId21"/>
    <p:sldId id="268" r:id="rId22"/>
    <p:sldId id="284" r:id="rId23"/>
    <p:sldId id="275" r:id="rId24"/>
    <p:sldId id="277" r:id="rId25"/>
    <p:sldId id="278" r:id="rId26"/>
    <p:sldId id="279" r:id="rId27"/>
    <p:sldId id="281" r:id="rId28"/>
    <p:sldId id="280" r:id="rId29"/>
    <p:sldId id="282" r:id="rId30"/>
    <p:sldId id="283" r:id="rId31"/>
    <p:sldId id="274" r:id="rId32"/>
    <p:sldId id="285" r:id="rId33"/>
    <p:sldId id="286" r:id="rId34"/>
    <p:sldId id="276" r:id="rId35"/>
    <p:sldId id="263" r:id="rId36"/>
    <p:sldId id="287" r:id="rId37"/>
    <p:sldId id="439" r:id="rId38"/>
    <p:sldId id="440" r:id="rId39"/>
    <p:sldId id="288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>
        <p:scale>
          <a:sx n="77" d="100"/>
          <a:sy n="77" d="100"/>
        </p:scale>
        <p:origin x="773" y="5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8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B9F234-04E2-4BBE-B582-1BD613E4DFA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FBDFE9FB-D170-4EDA-9313-EA4FD5273E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Many people are now working from home and may have had to move quickly to this “new office” environment.</a:t>
          </a:r>
        </a:p>
      </dgm:t>
    </dgm:pt>
    <dgm:pt modelId="{B2278F9F-0BD5-4D6C-B3D4-D162F2FBC8E0}" type="parTrans" cxnId="{3E35E085-4F81-4202-9310-6EEA48F29CBE}">
      <dgm:prSet/>
      <dgm:spPr/>
      <dgm:t>
        <a:bodyPr/>
        <a:lstStyle/>
        <a:p>
          <a:endParaRPr lang="en-US" sz="2000"/>
        </a:p>
      </dgm:t>
    </dgm:pt>
    <dgm:pt modelId="{CC3AC282-8FA5-4D7A-890D-5D55E513B19E}" type="sibTrans" cxnId="{3E35E085-4F81-4202-9310-6EEA48F29CBE}">
      <dgm:prSet/>
      <dgm:spPr/>
      <dgm:t>
        <a:bodyPr/>
        <a:lstStyle/>
        <a:p>
          <a:endParaRPr lang="en-US"/>
        </a:p>
      </dgm:t>
    </dgm:pt>
    <dgm:pt modelId="{6359229C-02C4-4E78-878C-C4EB8B14A0E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Children may now being completing school from home.</a:t>
          </a:r>
        </a:p>
      </dgm:t>
    </dgm:pt>
    <dgm:pt modelId="{3C9E205C-6C6F-4C23-85FC-8F7ED9ED8138}" type="parTrans" cxnId="{F710FE20-B422-4C36-9454-DF8658260B15}">
      <dgm:prSet/>
      <dgm:spPr/>
      <dgm:t>
        <a:bodyPr/>
        <a:lstStyle/>
        <a:p>
          <a:endParaRPr lang="en-US" sz="2000"/>
        </a:p>
      </dgm:t>
    </dgm:pt>
    <dgm:pt modelId="{DE080BD0-B119-4A7C-AA15-D055C2FA8D2B}" type="sibTrans" cxnId="{F710FE20-B422-4C36-9454-DF8658260B15}">
      <dgm:prSet/>
      <dgm:spPr/>
      <dgm:t>
        <a:bodyPr/>
        <a:lstStyle/>
        <a:p>
          <a:endParaRPr lang="en-US"/>
        </a:p>
      </dgm:t>
    </dgm:pt>
    <dgm:pt modelId="{A5203196-08FE-4C35-8724-6C5429AD91E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home office may have some differences in:</a:t>
          </a:r>
        </a:p>
      </dgm:t>
    </dgm:pt>
    <dgm:pt modelId="{58D1EF2C-5D20-4FC7-996F-9FB8DE730015}" type="parTrans" cxnId="{526891BB-9171-4D22-B6FE-2E004AB31B0B}">
      <dgm:prSet/>
      <dgm:spPr/>
      <dgm:t>
        <a:bodyPr/>
        <a:lstStyle/>
        <a:p>
          <a:endParaRPr lang="en-US" sz="2000"/>
        </a:p>
      </dgm:t>
    </dgm:pt>
    <dgm:pt modelId="{9042310C-36D5-4663-B634-6E33E88116B1}" type="sibTrans" cxnId="{526891BB-9171-4D22-B6FE-2E004AB31B0B}">
      <dgm:prSet/>
      <dgm:spPr/>
      <dgm:t>
        <a:bodyPr/>
        <a:lstStyle/>
        <a:p>
          <a:endParaRPr lang="en-US"/>
        </a:p>
      </dgm:t>
    </dgm:pt>
    <dgm:pt modelId="{CB538C14-0F73-4D71-A29D-0B708B02A73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Types of Interruptions</a:t>
          </a:r>
        </a:p>
      </dgm:t>
    </dgm:pt>
    <dgm:pt modelId="{35D64C7B-3C6D-49F0-B6E4-A101C4B161F3}" type="parTrans" cxnId="{09966609-F528-4759-9210-C94CC77D80BA}">
      <dgm:prSet/>
      <dgm:spPr/>
      <dgm:t>
        <a:bodyPr/>
        <a:lstStyle/>
        <a:p>
          <a:endParaRPr lang="en-US" sz="2000"/>
        </a:p>
      </dgm:t>
    </dgm:pt>
    <dgm:pt modelId="{3F98E6F0-991C-4A20-9288-A765EACCB1B4}" type="sibTrans" cxnId="{09966609-F528-4759-9210-C94CC77D80BA}">
      <dgm:prSet/>
      <dgm:spPr/>
      <dgm:t>
        <a:bodyPr/>
        <a:lstStyle/>
        <a:p>
          <a:endParaRPr lang="en-US"/>
        </a:p>
      </dgm:t>
    </dgm:pt>
    <dgm:pt modelId="{335B423E-5F70-4F36-A3F6-D12DA93D07B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Office Furniture</a:t>
          </a:r>
        </a:p>
      </dgm:t>
    </dgm:pt>
    <dgm:pt modelId="{DAA0D074-C5CF-4127-9012-93B7C280B6F7}" type="parTrans" cxnId="{4E90AFCE-05CC-48CE-AA47-349B0080D6B3}">
      <dgm:prSet/>
      <dgm:spPr/>
      <dgm:t>
        <a:bodyPr/>
        <a:lstStyle/>
        <a:p>
          <a:endParaRPr lang="en-US" sz="2000"/>
        </a:p>
      </dgm:t>
    </dgm:pt>
    <dgm:pt modelId="{52F49FA8-564C-40E7-8171-20AFA16A2024}" type="sibTrans" cxnId="{4E90AFCE-05CC-48CE-AA47-349B0080D6B3}">
      <dgm:prSet/>
      <dgm:spPr/>
      <dgm:t>
        <a:bodyPr/>
        <a:lstStyle/>
        <a:p>
          <a:endParaRPr lang="en-US"/>
        </a:p>
      </dgm:t>
    </dgm:pt>
    <dgm:pt modelId="{CC673650-344E-45DF-9FCF-A8C972AE09E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Lighting</a:t>
          </a:r>
        </a:p>
      </dgm:t>
    </dgm:pt>
    <dgm:pt modelId="{806D46D4-80F7-449D-9818-EA00248FEE56}" type="parTrans" cxnId="{054DE8AB-8628-4A22-AACD-B16137E40AC7}">
      <dgm:prSet/>
      <dgm:spPr/>
      <dgm:t>
        <a:bodyPr/>
        <a:lstStyle/>
        <a:p>
          <a:endParaRPr lang="en-US" sz="2000"/>
        </a:p>
      </dgm:t>
    </dgm:pt>
    <dgm:pt modelId="{A401FA78-0FAE-42B5-85D8-F3AFEEB8EAF5}" type="sibTrans" cxnId="{054DE8AB-8628-4A22-AACD-B16137E40AC7}">
      <dgm:prSet/>
      <dgm:spPr/>
      <dgm:t>
        <a:bodyPr/>
        <a:lstStyle/>
        <a:p>
          <a:endParaRPr lang="en-US"/>
        </a:p>
      </dgm:t>
    </dgm:pt>
    <dgm:pt modelId="{DBF7A55F-090E-4D06-B179-7832750391C4}" type="pres">
      <dgm:prSet presAssocID="{7BB9F234-04E2-4BBE-B582-1BD613E4DFA9}" presName="root" presStyleCnt="0">
        <dgm:presLayoutVars>
          <dgm:dir/>
          <dgm:resizeHandles val="exact"/>
        </dgm:presLayoutVars>
      </dgm:prSet>
      <dgm:spPr/>
    </dgm:pt>
    <dgm:pt modelId="{C7446995-8871-4402-A91B-989E14699A95}" type="pres">
      <dgm:prSet presAssocID="{FBDFE9FB-D170-4EDA-9313-EA4FD5273ED0}" presName="compNode" presStyleCnt="0"/>
      <dgm:spPr/>
    </dgm:pt>
    <dgm:pt modelId="{BBF194D4-3AF6-4213-9F51-C3423304B52A}" type="pres">
      <dgm:prSet presAssocID="{FBDFE9FB-D170-4EDA-9313-EA4FD5273ED0}" presName="bgRect" presStyleLbl="bgShp" presStyleIdx="0" presStyleCnt="3"/>
      <dgm:spPr/>
    </dgm:pt>
    <dgm:pt modelId="{59047270-43D7-4B92-94C7-57170AC98DFE}" type="pres">
      <dgm:prSet presAssocID="{FBDFE9FB-D170-4EDA-9313-EA4FD5273ED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E2A359E7-F5D0-4F19-9E8F-E5E995EEE702}" type="pres">
      <dgm:prSet presAssocID="{FBDFE9FB-D170-4EDA-9313-EA4FD5273ED0}" presName="spaceRect" presStyleCnt="0"/>
      <dgm:spPr/>
    </dgm:pt>
    <dgm:pt modelId="{5C64CFE8-CDC4-4DEE-A712-1BD6B867592B}" type="pres">
      <dgm:prSet presAssocID="{FBDFE9FB-D170-4EDA-9313-EA4FD5273ED0}" presName="parTx" presStyleLbl="revTx" presStyleIdx="0" presStyleCnt="4">
        <dgm:presLayoutVars>
          <dgm:chMax val="0"/>
          <dgm:chPref val="0"/>
        </dgm:presLayoutVars>
      </dgm:prSet>
      <dgm:spPr/>
    </dgm:pt>
    <dgm:pt modelId="{6A209190-6A9A-457C-9F81-3FB7D2D5DA8B}" type="pres">
      <dgm:prSet presAssocID="{CC3AC282-8FA5-4D7A-890D-5D55E513B19E}" presName="sibTrans" presStyleCnt="0"/>
      <dgm:spPr/>
    </dgm:pt>
    <dgm:pt modelId="{FE1DC72B-F235-43F5-8D16-E7D10AEAB7CD}" type="pres">
      <dgm:prSet presAssocID="{6359229C-02C4-4E78-878C-C4EB8B14A0E0}" presName="compNode" presStyleCnt="0"/>
      <dgm:spPr/>
    </dgm:pt>
    <dgm:pt modelId="{2B556EDF-0A24-4444-9D9F-567AF19A7329}" type="pres">
      <dgm:prSet presAssocID="{6359229C-02C4-4E78-878C-C4EB8B14A0E0}" presName="bgRect" presStyleLbl="bgShp" presStyleIdx="1" presStyleCnt="3"/>
      <dgm:spPr/>
    </dgm:pt>
    <dgm:pt modelId="{3C46D151-C6CF-4C58-8D46-FF5E4D7A2B13}" type="pres">
      <dgm:prSet presAssocID="{6359229C-02C4-4E78-878C-C4EB8B14A0E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EA9000D0-BB76-4B78-A51A-4A38E96BCC36}" type="pres">
      <dgm:prSet presAssocID="{6359229C-02C4-4E78-878C-C4EB8B14A0E0}" presName="spaceRect" presStyleCnt="0"/>
      <dgm:spPr/>
    </dgm:pt>
    <dgm:pt modelId="{34D39944-302C-46AC-8282-13D1622B2731}" type="pres">
      <dgm:prSet presAssocID="{6359229C-02C4-4E78-878C-C4EB8B14A0E0}" presName="parTx" presStyleLbl="revTx" presStyleIdx="1" presStyleCnt="4">
        <dgm:presLayoutVars>
          <dgm:chMax val="0"/>
          <dgm:chPref val="0"/>
        </dgm:presLayoutVars>
      </dgm:prSet>
      <dgm:spPr/>
    </dgm:pt>
    <dgm:pt modelId="{FB52FE35-1BDE-4596-BD58-2DE60F3B1916}" type="pres">
      <dgm:prSet presAssocID="{DE080BD0-B119-4A7C-AA15-D055C2FA8D2B}" presName="sibTrans" presStyleCnt="0"/>
      <dgm:spPr/>
    </dgm:pt>
    <dgm:pt modelId="{BF7A0464-2C80-4083-96E1-BEC0B71C6D95}" type="pres">
      <dgm:prSet presAssocID="{A5203196-08FE-4C35-8724-6C5429AD91E3}" presName="compNode" presStyleCnt="0"/>
      <dgm:spPr/>
    </dgm:pt>
    <dgm:pt modelId="{DDAAEDCD-C372-4B03-A396-C0355338535F}" type="pres">
      <dgm:prSet presAssocID="{A5203196-08FE-4C35-8724-6C5429AD91E3}" presName="bgRect" presStyleLbl="bgShp" presStyleIdx="2" presStyleCnt="3"/>
      <dgm:spPr/>
    </dgm:pt>
    <dgm:pt modelId="{1D231B07-1A83-44C6-8F10-B28023C648B1}" type="pres">
      <dgm:prSet presAssocID="{A5203196-08FE-4C35-8724-6C5429AD91E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uch"/>
        </a:ext>
      </dgm:extLst>
    </dgm:pt>
    <dgm:pt modelId="{07C3D1CE-A2B9-4FEC-B85D-452DFE542BC8}" type="pres">
      <dgm:prSet presAssocID="{A5203196-08FE-4C35-8724-6C5429AD91E3}" presName="spaceRect" presStyleCnt="0"/>
      <dgm:spPr/>
    </dgm:pt>
    <dgm:pt modelId="{3190361F-ABB3-42D6-A192-479D33460A07}" type="pres">
      <dgm:prSet presAssocID="{A5203196-08FE-4C35-8724-6C5429AD91E3}" presName="parTx" presStyleLbl="revTx" presStyleIdx="2" presStyleCnt="4">
        <dgm:presLayoutVars>
          <dgm:chMax val="0"/>
          <dgm:chPref val="0"/>
        </dgm:presLayoutVars>
      </dgm:prSet>
      <dgm:spPr/>
    </dgm:pt>
    <dgm:pt modelId="{AC741E75-9486-44A1-B244-5ED0264A0068}" type="pres">
      <dgm:prSet presAssocID="{A5203196-08FE-4C35-8724-6C5429AD91E3}" presName="desTx" presStyleLbl="revTx" presStyleIdx="3" presStyleCnt="4">
        <dgm:presLayoutVars/>
      </dgm:prSet>
      <dgm:spPr/>
    </dgm:pt>
  </dgm:ptLst>
  <dgm:cxnLst>
    <dgm:cxn modelId="{09966609-F528-4759-9210-C94CC77D80BA}" srcId="{A5203196-08FE-4C35-8724-6C5429AD91E3}" destId="{CB538C14-0F73-4D71-A29D-0B708B02A73B}" srcOrd="0" destOrd="0" parTransId="{35D64C7B-3C6D-49F0-B6E4-A101C4B161F3}" sibTransId="{3F98E6F0-991C-4A20-9288-A765EACCB1B4}"/>
    <dgm:cxn modelId="{F710FE20-B422-4C36-9454-DF8658260B15}" srcId="{7BB9F234-04E2-4BBE-B582-1BD613E4DFA9}" destId="{6359229C-02C4-4E78-878C-C4EB8B14A0E0}" srcOrd="1" destOrd="0" parTransId="{3C9E205C-6C6F-4C23-85FC-8F7ED9ED8138}" sibTransId="{DE080BD0-B119-4A7C-AA15-D055C2FA8D2B}"/>
    <dgm:cxn modelId="{236FE426-A860-4CB9-8C4D-EA2459ECAE65}" type="presOf" srcId="{CC673650-344E-45DF-9FCF-A8C972AE09EE}" destId="{AC741E75-9486-44A1-B244-5ED0264A0068}" srcOrd="0" destOrd="2" presId="urn:microsoft.com/office/officeart/2018/2/layout/IconVerticalSolidList"/>
    <dgm:cxn modelId="{C2C66636-7B60-4D0D-B660-7EF4EDAE90BF}" type="presOf" srcId="{7BB9F234-04E2-4BBE-B582-1BD613E4DFA9}" destId="{DBF7A55F-090E-4D06-B179-7832750391C4}" srcOrd="0" destOrd="0" presId="urn:microsoft.com/office/officeart/2018/2/layout/IconVerticalSolidList"/>
    <dgm:cxn modelId="{F5964946-75E6-4BFC-B5F6-41987DAF727A}" type="presOf" srcId="{A5203196-08FE-4C35-8724-6C5429AD91E3}" destId="{3190361F-ABB3-42D6-A192-479D33460A07}" srcOrd="0" destOrd="0" presId="urn:microsoft.com/office/officeart/2018/2/layout/IconVerticalSolidList"/>
    <dgm:cxn modelId="{3E35E085-4F81-4202-9310-6EEA48F29CBE}" srcId="{7BB9F234-04E2-4BBE-B582-1BD613E4DFA9}" destId="{FBDFE9FB-D170-4EDA-9313-EA4FD5273ED0}" srcOrd="0" destOrd="0" parTransId="{B2278F9F-0BD5-4D6C-B3D4-D162F2FBC8E0}" sibTransId="{CC3AC282-8FA5-4D7A-890D-5D55E513B19E}"/>
    <dgm:cxn modelId="{90688790-CC22-4BA9-9BA5-55F4F8351D54}" type="presOf" srcId="{6359229C-02C4-4E78-878C-C4EB8B14A0E0}" destId="{34D39944-302C-46AC-8282-13D1622B2731}" srcOrd="0" destOrd="0" presId="urn:microsoft.com/office/officeart/2018/2/layout/IconVerticalSolidList"/>
    <dgm:cxn modelId="{2DE1EAA4-5476-4FB7-8FE1-AEB6E37C5A34}" type="presOf" srcId="{CB538C14-0F73-4D71-A29D-0B708B02A73B}" destId="{AC741E75-9486-44A1-B244-5ED0264A0068}" srcOrd="0" destOrd="0" presId="urn:microsoft.com/office/officeart/2018/2/layout/IconVerticalSolidList"/>
    <dgm:cxn modelId="{054DE8AB-8628-4A22-AACD-B16137E40AC7}" srcId="{A5203196-08FE-4C35-8724-6C5429AD91E3}" destId="{CC673650-344E-45DF-9FCF-A8C972AE09EE}" srcOrd="2" destOrd="0" parTransId="{806D46D4-80F7-449D-9818-EA00248FEE56}" sibTransId="{A401FA78-0FAE-42B5-85D8-F3AFEEB8EAF5}"/>
    <dgm:cxn modelId="{526891BB-9171-4D22-B6FE-2E004AB31B0B}" srcId="{7BB9F234-04E2-4BBE-B582-1BD613E4DFA9}" destId="{A5203196-08FE-4C35-8724-6C5429AD91E3}" srcOrd="2" destOrd="0" parTransId="{58D1EF2C-5D20-4FC7-996F-9FB8DE730015}" sibTransId="{9042310C-36D5-4663-B634-6E33E88116B1}"/>
    <dgm:cxn modelId="{4E90AFCE-05CC-48CE-AA47-349B0080D6B3}" srcId="{A5203196-08FE-4C35-8724-6C5429AD91E3}" destId="{335B423E-5F70-4F36-A3F6-D12DA93D07BE}" srcOrd="1" destOrd="0" parTransId="{DAA0D074-C5CF-4127-9012-93B7C280B6F7}" sibTransId="{52F49FA8-564C-40E7-8171-20AFA16A2024}"/>
    <dgm:cxn modelId="{393958D3-E674-43C2-BE49-067CD750EF82}" type="presOf" srcId="{335B423E-5F70-4F36-A3F6-D12DA93D07BE}" destId="{AC741E75-9486-44A1-B244-5ED0264A0068}" srcOrd="0" destOrd="1" presId="urn:microsoft.com/office/officeart/2018/2/layout/IconVerticalSolidList"/>
    <dgm:cxn modelId="{002A13E6-2FCA-4DEF-AC00-D368904E5A8F}" type="presOf" srcId="{FBDFE9FB-D170-4EDA-9313-EA4FD5273ED0}" destId="{5C64CFE8-CDC4-4DEE-A712-1BD6B867592B}" srcOrd="0" destOrd="0" presId="urn:microsoft.com/office/officeart/2018/2/layout/IconVerticalSolidList"/>
    <dgm:cxn modelId="{428C6CE2-059F-4207-8F7A-9949631EE16F}" type="presParOf" srcId="{DBF7A55F-090E-4D06-B179-7832750391C4}" destId="{C7446995-8871-4402-A91B-989E14699A95}" srcOrd="0" destOrd="0" presId="urn:microsoft.com/office/officeart/2018/2/layout/IconVerticalSolidList"/>
    <dgm:cxn modelId="{869DF210-8754-4DF1-8F08-219BA10B178D}" type="presParOf" srcId="{C7446995-8871-4402-A91B-989E14699A95}" destId="{BBF194D4-3AF6-4213-9F51-C3423304B52A}" srcOrd="0" destOrd="0" presId="urn:microsoft.com/office/officeart/2018/2/layout/IconVerticalSolidList"/>
    <dgm:cxn modelId="{8DDA3DA9-1632-42BD-A99D-FED1548E4282}" type="presParOf" srcId="{C7446995-8871-4402-A91B-989E14699A95}" destId="{59047270-43D7-4B92-94C7-57170AC98DFE}" srcOrd="1" destOrd="0" presId="urn:microsoft.com/office/officeart/2018/2/layout/IconVerticalSolidList"/>
    <dgm:cxn modelId="{3FE91697-A405-4C96-B3D3-763EC117A24B}" type="presParOf" srcId="{C7446995-8871-4402-A91B-989E14699A95}" destId="{E2A359E7-F5D0-4F19-9E8F-E5E995EEE702}" srcOrd="2" destOrd="0" presId="urn:microsoft.com/office/officeart/2018/2/layout/IconVerticalSolidList"/>
    <dgm:cxn modelId="{1903D4EA-CD06-432B-8A99-F0633D615D75}" type="presParOf" srcId="{C7446995-8871-4402-A91B-989E14699A95}" destId="{5C64CFE8-CDC4-4DEE-A712-1BD6B867592B}" srcOrd="3" destOrd="0" presId="urn:microsoft.com/office/officeart/2018/2/layout/IconVerticalSolidList"/>
    <dgm:cxn modelId="{6C00E228-C14F-4B80-82F7-7AA509CFB916}" type="presParOf" srcId="{DBF7A55F-090E-4D06-B179-7832750391C4}" destId="{6A209190-6A9A-457C-9F81-3FB7D2D5DA8B}" srcOrd="1" destOrd="0" presId="urn:microsoft.com/office/officeart/2018/2/layout/IconVerticalSolidList"/>
    <dgm:cxn modelId="{A5ECAA9C-4BA4-4DB8-ACE6-BBCEC5BD3C3D}" type="presParOf" srcId="{DBF7A55F-090E-4D06-B179-7832750391C4}" destId="{FE1DC72B-F235-43F5-8D16-E7D10AEAB7CD}" srcOrd="2" destOrd="0" presId="urn:microsoft.com/office/officeart/2018/2/layout/IconVerticalSolidList"/>
    <dgm:cxn modelId="{1C772B6E-DD39-4115-AFC4-C882FA9A645B}" type="presParOf" srcId="{FE1DC72B-F235-43F5-8D16-E7D10AEAB7CD}" destId="{2B556EDF-0A24-4444-9D9F-567AF19A7329}" srcOrd="0" destOrd="0" presId="urn:microsoft.com/office/officeart/2018/2/layout/IconVerticalSolidList"/>
    <dgm:cxn modelId="{A5F5A6A9-04FE-4A5D-BB2F-A2E79EF83C0E}" type="presParOf" srcId="{FE1DC72B-F235-43F5-8D16-E7D10AEAB7CD}" destId="{3C46D151-C6CF-4C58-8D46-FF5E4D7A2B13}" srcOrd="1" destOrd="0" presId="urn:microsoft.com/office/officeart/2018/2/layout/IconVerticalSolidList"/>
    <dgm:cxn modelId="{62EF1735-6218-4167-B64A-96EB25B28E40}" type="presParOf" srcId="{FE1DC72B-F235-43F5-8D16-E7D10AEAB7CD}" destId="{EA9000D0-BB76-4B78-A51A-4A38E96BCC36}" srcOrd="2" destOrd="0" presId="urn:microsoft.com/office/officeart/2018/2/layout/IconVerticalSolidList"/>
    <dgm:cxn modelId="{249CF849-9D2C-4820-B42F-62A90AF819F1}" type="presParOf" srcId="{FE1DC72B-F235-43F5-8D16-E7D10AEAB7CD}" destId="{34D39944-302C-46AC-8282-13D1622B2731}" srcOrd="3" destOrd="0" presId="urn:microsoft.com/office/officeart/2018/2/layout/IconVerticalSolidList"/>
    <dgm:cxn modelId="{E9FAD930-FA78-4572-AFF2-DF8A34378B26}" type="presParOf" srcId="{DBF7A55F-090E-4D06-B179-7832750391C4}" destId="{FB52FE35-1BDE-4596-BD58-2DE60F3B1916}" srcOrd="3" destOrd="0" presId="urn:microsoft.com/office/officeart/2018/2/layout/IconVerticalSolidList"/>
    <dgm:cxn modelId="{BE3DE801-ABFF-49EE-8182-A430D5C84FFB}" type="presParOf" srcId="{DBF7A55F-090E-4D06-B179-7832750391C4}" destId="{BF7A0464-2C80-4083-96E1-BEC0B71C6D95}" srcOrd="4" destOrd="0" presId="urn:microsoft.com/office/officeart/2018/2/layout/IconVerticalSolidList"/>
    <dgm:cxn modelId="{C90D2B74-E7DB-4BC6-A12A-1A1FB5C9EF56}" type="presParOf" srcId="{BF7A0464-2C80-4083-96E1-BEC0B71C6D95}" destId="{DDAAEDCD-C372-4B03-A396-C0355338535F}" srcOrd="0" destOrd="0" presId="urn:microsoft.com/office/officeart/2018/2/layout/IconVerticalSolidList"/>
    <dgm:cxn modelId="{A5D0DFF5-0A7D-4781-88F6-BA8C321DE511}" type="presParOf" srcId="{BF7A0464-2C80-4083-96E1-BEC0B71C6D95}" destId="{1D231B07-1A83-44C6-8F10-B28023C648B1}" srcOrd="1" destOrd="0" presId="urn:microsoft.com/office/officeart/2018/2/layout/IconVerticalSolidList"/>
    <dgm:cxn modelId="{B0C53A30-7AC4-4137-881A-34C582106721}" type="presParOf" srcId="{BF7A0464-2C80-4083-96E1-BEC0B71C6D95}" destId="{07C3D1CE-A2B9-4FEC-B85D-452DFE542BC8}" srcOrd="2" destOrd="0" presId="urn:microsoft.com/office/officeart/2018/2/layout/IconVerticalSolidList"/>
    <dgm:cxn modelId="{1747787C-17FF-494C-8D02-988AD8A874A3}" type="presParOf" srcId="{BF7A0464-2C80-4083-96E1-BEC0B71C6D95}" destId="{3190361F-ABB3-42D6-A192-479D33460A07}" srcOrd="3" destOrd="0" presId="urn:microsoft.com/office/officeart/2018/2/layout/IconVerticalSolidList"/>
    <dgm:cxn modelId="{04A6F63C-8450-46DC-8F3D-455E3089B3BE}" type="presParOf" srcId="{BF7A0464-2C80-4083-96E1-BEC0B71C6D95}" destId="{AC741E75-9486-44A1-B244-5ED0264A0068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A6C07B-BE89-4765-926E-39C0B46B5F68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67441A9-03BD-477F-AE23-C6B163387FFA}">
      <dgm:prSet/>
      <dgm:spPr/>
      <dgm:t>
        <a:bodyPr/>
        <a:lstStyle/>
        <a:p>
          <a:r>
            <a:rPr lang="en-US" b="1"/>
            <a:t>Awkward postures</a:t>
          </a:r>
          <a:endParaRPr lang="en-US"/>
        </a:p>
      </dgm:t>
    </dgm:pt>
    <dgm:pt modelId="{4826592B-D347-49AD-8EC2-C1FBB7D250FD}" type="parTrans" cxnId="{B1834419-1375-4F4F-A12E-313A15596952}">
      <dgm:prSet/>
      <dgm:spPr/>
      <dgm:t>
        <a:bodyPr/>
        <a:lstStyle/>
        <a:p>
          <a:endParaRPr lang="en-US"/>
        </a:p>
      </dgm:t>
    </dgm:pt>
    <dgm:pt modelId="{EBF492EB-42FD-4F7A-AB79-60B158C09AC9}" type="sibTrans" cxnId="{B1834419-1375-4F4F-A12E-313A15596952}">
      <dgm:prSet/>
      <dgm:spPr/>
      <dgm:t>
        <a:bodyPr/>
        <a:lstStyle/>
        <a:p>
          <a:endParaRPr lang="en-US"/>
        </a:p>
      </dgm:t>
    </dgm:pt>
    <dgm:pt modelId="{93AB794A-BC43-4B1B-AFC2-2E8966C7DEA5}">
      <dgm:prSet/>
      <dgm:spPr/>
      <dgm:t>
        <a:bodyPr/>
        <a:lstStyle/>
        <a:p>
          <a:r>
            <a:rPr lang="en-US" b="1"/>
            <a:t>Wrist, neck, lower back, shoulder</a:t>
          </a:r>
          <a:endParaRPr lang="en-US"/>
        </a:p>
      </dgm:t>
    </dgm:pt>
    <dgm:pt modelId="{A911CC01-74D0-4382-9483-A276936AC2E7}" type="parTrans" cxnId="{CED6B294-56E0-46FA-9C1F-4DE7FACFC2FC}">
      <dgm:prSet/>
      <dgm:spPr/>
      <dgm:t>
        <a:bodyPr/>
        <a:lstStyle/>
        <a:p>
          <a:endParaRPr lang="en-US"/>
        </a:p>
      </dgm:t>
    </dgm:pt>
    <dgm:pt modelId="{06E46CD5-3F64-4308-8175-2458A857CF56}" type="sibTrans" cxnId="{CED6B294-56E0-46FA-9C1F-4DE7FACFC2FC}">
      <dgm:prSet/>
      <dgm:spPr/>
      <dgm:t>
        <a:bodyPr/>
        <a:lstStyle/>
        <a:p>
          <a:endParaRPr lang="en-US"/>
        </a:p>
      </dgm:t>
    </dgm:pt>
    <dgm:pt modelId="{0099DE24-FB61-44CF-8858-D29E84907ABC}">
      <dgm:prSet/>
      <dgm:spPr/>
      <dgm:t>
        <a:bodyPr/>
        <a:lstStyle/>
        <a:p>
          <a:r>
            <a:rPr lang="en-US" b="1"/>
            <a:t>Poor or too much lighting.  Eye strain from looking at a screen or laptop screen for extended time frames</a:t>
          </a:r>
          <a:endParaRPr lang="en-US"/>
        </a:p>
      </dgm:t>
    </dgm:pt>
    <dgm:pt modelId="{CB06D38E-F809-4D47-A020-7A3C67272B45}" type="parTrans" cxnId="{135557C5-9F17-451D-83A3-E0AE9480823B}">
      <dgm:prSet/>
      <dgm:spPr/>
      <dgm:t>
        <a:bodyPr/>
        <a:lstStyle/>
        <a:p>
          <a:endParaRPr lang="en-US"/>
        </a:p>
      </dgm:t>
    </dgm:pt>
    <dgm:pt modelId="{C3B598C1-FC85-435C-A456-10BFE512727B}" type="sibTrans" cxnId="{135557C5-9F17-451D-83A3-E0AE9480823B}">
      <dgm:prSet/>
      <dgm:spPr/>
      <dgm:t>
        <a:bodyPr/>
        <a:lstStyle/>
        <a:p>
          <a:endParaRPr lang="en-US"/>
        </a:p>
      </dgm:t>
    </dgm:pt>
    <dgm:pt modelId="{AD030F7B-57CC-460C-8817-031578F79A62}">
      <dgm:prSet/>
      <dgm:spPr/>
      <dgm:t>
        <a:bodyPr/>
        <a:lstStyle/>
        <a:p>
          <a:r>
            <a:rPr lang="en-US" b="1"/>
            <a:t>REPETITION : Lack of movement – static positions</a:t>
          </a:r>
          <a:endParaRPr lang="en-US"/>
        </a:p>
      </dgm:t>
    </dgm:pt>
    <dgm:pt modelId="{4065FB23-5F3A-4E86-A5EB-51FDB2A66386}" type="parTrans" cxnId="{668D4909-3AA3-4D15-833A-8D6040AC7239}">
      <dgm:prSet/>
      <dgm:spPr/>
      <dgm:t>
        <a:bodyPr/>
        <a:lstStyle/>
        <a:p>
          <a:endParaRPr lang="en-US"/>
        </a:p>
      </dgm:t>
    </dgm:pt>
    <dgm:pt modelId="{FAB36FB8-3492-4CAC-9A29-F1A87BB606B7}" type="sibTrans" cxnId="{668D4909-3AA3-4D15-833A-8D6040AC7239}">
      <dgm:prSet/>
      <dgm:spPr/>
      <dgm:t>
        <a:bodyPr/>
        <a:lstStyle/>
        <a:p>
          <a:endParaRPr lang="en-US"/>
        </a:p>
      </dgm:t>
    </dgm:pt>
    <dgm:pt modelId="{EB5685E3-86EB-42CA-BAA2-E9D7A9A441C6}">
      <dgm:prSet/>
      <dgm:spPr/>
      <dgm:t>
        <a:bodyPr/>
        <a:lstStyle/>
        <a:p>
          <a:r>
            <a:rPr lang="en-US" b="1" dirty="0"/>
            <a:t>Sitting or standing for an extended time</a:t>
          </a:r>
          <a:endParaRPr lang="en-US" dirty="0"/>
        </a:p>
      </dgm:t>
    </dgm:pt>
    <dgm:pt modelId="{A281CE23-D246-4B5A-AEB4-3EA4B2311D74}" type="parTrans" cxnId="{3E6E2198-A026-4ADD-BDEB-A303179D4390}">
      <dgm:prSet/>
      <dgm:spPr/>
      <dgm:t>
        <a:bodyPr/>
        <a:lstStyle/>
        <a:p>
          <a:endParaRPr lang="en-US"/>
        </a:p>
      </dgm:t>
    </dgm:pt>
    <dgm:pt modelId="{3FCA15BD-CF6A-4998-B109-84E6CAEB32D9}" type="sibTrans" cxnId="{3E6E2198-A026-4ADD-BDEB-A303179D4390}">
      <dgm:prSet/>
      <dgm:spPr/>
      <dgm:t>
        <a:bodyPr/>
        <a:lstStyle/>
        <a:p>
          <a:endParaRPr lang="en-US"/>
        </a:p>
      </dgm:t>
    </dgm:pt>
    <dgm:pt modelId="{2EDC8BD4-F058-4076-B408-01F8F8C4BAD9}" type="pres">
      <dgm:prSet presAssocID="{69A6C07B-BE89-4765-926E-39C0B46B5F68}" presName="outerComposite" presStyleCnt="0">
        <dgm:presLayoutVars>
          <dgm:chMax val="5"/>
          <dgm:dir/>
          <dgm:resizeHandles val="exact"/>
        </dgm:presLayoutVars>
      </dgm:prSet>
      <dgm:spPr/>
    </dgm:pt>
    <dgm:pt modelId="{A175A66B-5F1E-4676-8B8F-169E53F25C8C}" type="pres">
      <dgm:prSet presAssocID="{69A6C07B-BE89-4765-926E-39C0B46B5F68}" presName="dummyMaxCanvas" presStyleCnt="0">
        <dgm:presLayoutVars/>
      </dgm:prSet>
      <dgm:spPr/>
    </dgm:pt>
    <dgm:pt modelId="{2CBFCE88-E0AB-4772-BC71-A5070FE8EE44}" type="pres">
      <dgm:prSet presAssocID="{69A6C07B-BE89-4765-926E-39C0B46B5F68}" presName="ThreeNodes_1" presStyleLbl="node1" presStyleIdx="0" presStyleCnt="3">
        <dgm:presLayoutVars>
          <dgm:bulletEnabled val="1"/>
        </dgm:presLayoutVars>
      </dgm:prSet>
      <dgm:spPr/>
    </dgm:pt>
    <dgm:pt modelId="{D4691E69-D3C4-446A-9F0D-9350B636D9BA}" type="pres">
      <dgm:prSet presAssocID="{69A6C07B-BE89-4765-926E-39C0B46B5F68}" presName="ThreeNodes_2" presStyleLbl="node1" presStyleIdx="1" presStyleCnt="3">
        <dgm:presLayoutVars>
          <dgm:bulletEnabled val="1"/>
        </dgm:presLayoutVars>
      </dgm:prSet>
      <dgm:spPr/>
    </dgm:pt>
    <dgm:pt modelId="{603F54FF-F52F-4496-A104-CB09338DC7C8}" type="pres">
      <dgm:prSet presAssocID="{69A6C07B-BE89-4765-926E-39C0B46B5F68}" presName="ThreeNodes_3" presStyleLbl="node1" presStyleIdx="2" presStyleCnt="3">
        <dgm:presLayoutVars>
          <dgm:bulletEnabled val="1"/>
        </dgm:presLayoutVars>
      </dgm:prSet>
      <dgm:spPr/>
    </dgm:pt>
    <dgm:pt modelId="{09FCDBB6-2260-444C-907B-24ADD13BFB1F}" type="pres">
      <dgm:prSet presAssocID="{69A6C07B-BE89-4765-926E-39C0B46B5F68}" presName="ThreeConn_1-2" presStyleLbl="fgAccFollowNode1" presStyleIdx="0" presStyleCnt="2" custLinFactX="152759" custLinFactY="154041" custLinFactNeighborX="200000" custLinFactNeighborY="200000">
        <dgm:presLayoutVars>
          <dgm:bulletEnabled val="1"/>
        </dgm:presLayoutVars>
      </dgm:prSet>
      <dgm:spPr/>
    </dgm:pt>
    <dgm:pt modelId="{8F004237-295A-4C68-8EB8-76AB0AF827D2}" type="pres">
      <dgm:prSet presAssocID="{69A6C07B-BE89-4765-926E-39C0B46B5F68}" presName="ThreeConn_2-3" presStyleLbl="fgAccFollowNode1" presStyleIdx="1" presStyleCnt="2" custLinFactX="15124" custLinFactY="20486" custLinFactNeighborX="100000" custLinFactNeighborY="100000">
        <dgm:presLayoutVars>
          <dgm:bulletEnabled val="1"/>
        </dgm:presLayoutVars>
      </dgm:prSet>
      <dgm:spPr/>
    </dgm:pt>
    <dgm:pt modelId="{B0B27AEF-E725-4FBB-BAEE-58FCDE4F9108}" type="pres">
      <dgm:prSet presAssocID="{69A6C07B-BE89-4765-926E-39C0B46B5F68}" presName="ThreeNodes_1_text" presStyleLbl="node1" presStyleIdx="2" presStyleCnt="3">
        <dgm:presLayoutVars>
          <dgm:bulletEnabled val="1"/>
        </dgm:presLayoutVars>
      </dgm:prSet>
      <dgm:spPr/>
    </dgm:pt>
    <dgm:pt modelId="{BAFEA50B-5BF4-4027-A8A5-F8AC85228569}" type="pres">
      <dgm:prSet presAssocID="{69A6C07B-BE89-4765-926E-39C0B46B5F68}" presName="ThreeNodes_2_text" presStyleLbl="node1" presStyleIdx="2" presStyleCnt="3">
        <dgm:presLayoutVars>
          <dgm:bulletEnabled val="1"/>
        </dgm:presLayoutVars>
      </dgm:prSet>
      <dgm:spPr/>
    </dgm:pt>
    <dgm:pt modelId="{CC05B696-BAA5-47E1-8FB7-9B9D624EA5A3}" type="pres">
      <dgm:prSet presAssocID="{69A6C07B-BE89-4765-926E-39C0B46B5F68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BD43A403-68B0-4B01-BF8B-DD15450714E5}" type="presOf" srcId="{AD030F7B-57CC-460C-8817-031578F79A62}" destId="{603F54FF-F52F-4496-A104-CB09338DC7C8}" srcOrd="0" destOrd="0" presId="urn:microsoft.com/office/officeart/2005/8/layout/vProcess5"/>
    <dgm:cxn modelId="{668D4909-3AA3-4D15-833A-8D6040AC7239}" srcId="{69A6C07B-BE89-4765-926E-39C0B46B5F68}" destId="{AD030F7B-57CC-460C-8817-031578F79A62}" srcOrd="2" destOrd="0" parTransId="{4065FB23-5F3A-4E86-A5EB-51FDB2A66386}" sibTransId="{FAB36FB8-3492-4CAC-9A29-F1A87BB606B7}"/>
    <dgm:cxn modelId="{EE5B490C-D11A-4973-8A2B-18283431B103}" type="presOf" srcId="{EB5685E3-86EB-42CA-BAA2-E9D7A9A441C6}" destId="{603F54FF-F52F-4496-A104-CB09338DC7C8}" srcOrd="0" destOrd="1" presId="urn:microsoft.com/office/officeart/2005/8/layout/vProcess5"/>
    <dgm:cxn modelId="{B1834419-1375-4F4F-A12E-313A15596952}" srcId="{69A6C07B-BE89-4765-926E-39C0B46B5F68}" destId="{267441A9-03BD-477F-AE23-C6B163387FFA}" srcOrd="0" destOrd="0" parTransId="{4826592B-D347-49AD-8EC2-C1FBB7D250FD}" sibTransId="{EBF492EB-42FD-4F7A-AB79-60B158C09AC9}"/>
    <dgm:cxn modelId="{5BA4A02F-372A-41D8-ABEC-F037EB01B845}" type="presOf" srcId="{C3B598C1-FC85-435C-A456-10BFE512727B}" destId="{8F004237-295A-4C68-8EB8-76AB0AF827D2}" srcOrd="0" destOrd="0" presId="urn:microsoft.com/office/officeart/2005/8/layout/vProcess5"/>
    <dgm:cxn modelId="{EF1AEB38-CDCD-4DE1-B5BE-6A60A483639A}" type="presOf" srcId="{267441A9-03BD-477F-AE23-C6B163387FFA}" destId="{2CBFCE88-E0AB-4772-BC71-A5070FE8EE44}" srcOrd="0" destOrd="0" presId="urn:microsoft.com/office/officeart/2005/8/layout/vProcess5"/>
    <dgm:cxn modelId="{A9E68641-60D1-40C6-AB34-A72C44A313BF}" type="presOf" srcId="{93AB794A-BC43-4B1B-AFC2-2E8966C7DEA5}" destId="{B0B27AEF-E725-4FBB-BAEE-58FCDE4F9108}" srcOrd="1" destOrd="1" presId="urn:microsoft.com/office/officeart/2005/8/layout/vProcess5"/>
    <dgm:cxn modelId="{52C33B63-4EBE-4C61-8EF6-B560ECA8DA69}" type="presOf" srcId="{93AB794A-BC43-4B1B-AFC2-2E8966C7DEA5}" destId="{2CBFCE88-E0AB-4772-BC71-A5070FE8EE44}" srcOrd="0" destOrd="1" presId="urn:microsoft.com/office/officeart/2005/8/layout/vProcess5"/>
    <dgm:cxn modelId="{66FC2347-4CD5-4828-9C6B-222CB2AE178A}" type="presOf" srcId="{267441A9-03BD-477F-AE23-C6B163387FFA}" destId="{B0B27AEF-E725-4FBB-BAEE-58FCDE4F9108}" srcOrd="1" destOrd="0" presId="urn:microsoft.com/office/officeart/2005/8/layout/vProcess5"/>
    <dgm:cxn modelId="{CED6B294-56E0-46FA-9C1F-4DE7FACFC2FC}" srcId="{267441A9-03BD-477F-AE23-C6B163387FFA}" destId="{93AB794A-BC43-4B1B-AFC2-2E8966C7DEA5}" srcOrd="0" destOrd="0" parTransId="{A911CC01-74D0-4382-9483-A276936AC2E7}" sibTransId="{06E46CD5-3F64-4308-8175-2458A857CF56}"/>
    <dgm:cxn modelId="{3E6E2198-A026-4ADD-BDEB-A303179D4390}" srcId="{AD030F7B-57CC-460C-8817-031578F79A62}" destId="{EB5685E3-86EB-42CA-BAA2-E9D7A9A441C6}" srcOrd="0" destOrd="0" parTransId="{A281CE23-D246-4B5A-AEB4-3EA4B2311D74}" sibTransId="{3FCA15BD-CF6A-4998-B109-84E6CAEB32D9}"/>
    <dgm:cxn modelId="{D364D6AB-0E0B-4F17-B99E-E72999230127}" type="presOf" srcId="{0099DE24-FB61-44CF-8858-D29E84907ABC}" destId="{BAFEA50B-5BF4-4027-A8A5-F8AC85228569}" srcOrd="1" destOrd="0" presId="urn:microsoft.com/office/officeart/2005/8/layout/vProcess5"/>
    <dgm:cxn modelId="{AD6BD9BA-E1A8-4580-9FD0-4AB25C28F599}" type="presOf" srcId="{AD030F7B-57CC-460C-8817-031578F79A62}" destId="{CC05B696-BAA5-47E1-8FB7-9B9D624EA5A3}" srcOrd="1" destOrd="0" presId="urn:microsoft.com/office/officeart/2005/8/layout/vProcess5"/>
    <dgm:cxn modelId="{135557C5-9F17-451D-83A3-E0AE9480823B}" srcId="{69A6C07B-BE89-4765-926E-39C0B46B5F68}" destId="{0099DE24-FB61-44CF-8858-D29E84907ABC}" srcOrd="1" destOrd="0" parTransId="{CB06D38E-F809-4D47-A020-7A3C67272B45}" sibTransId="{C3B598C1-FC85-435C-A456-10BFE512727B}"/>
    <dgm:cxn modelId="{69CA03E4-6137-4658-9F23-0A40A2C44ECE}" type="presOf" srcId="{EBF492EB-42FD-4F7A-AB79-60B158C09AC9}" destId="{09FCDBB6-2260-444C-907B-24ADD13BFB1F}" srcOrd="0" destOrd="0" presId="urn:microsoft.com/office/officeart/2005/8/layout/vProcess5"/>
    <dgm:cxn modelId="{960F03ED-DC09-4B84-8B38-89F67DE7134B}" type="presOf" srcId="{69A6C07B-BE89-4765-926E-39C0B46B5F68}" destId="{2EDC8BD4-F058-4076-B408-01F8F8C4BAD9}" srcOrd="0" destOrd="0" presId="urn:microsoft.com/office/officeart/2005/8/layout/vProcess5"/>
    <dgm:cxn modelId="{2DD490F8-1386-40F4-8DEE-857964627A50}" type="presOf" srcId="{0099DE24-FB61-44CF-8858-D29E84907ABC}" destId="{D4691E69-D3C4-446A-9F0D-9350B636D9BA}" srcOrd="0" destOrd="0" presId="urn:microsoft.com/office/officeart/2005/8/layout/vProcess5"/>
    <dgm:cxn modelId="{225349FA-3DF3-455B-BC5D-52EA0F71B40C}" type="presOf" srcId="{EB5685E3-86EB-42CA-BAA2-E9D7A9A441C6}" destId="{CC05B696-BAA5-47E1-8FB7-9B9D624EA5A3}" srcOrd="1" destOrd="1" presId="urn:microsoft.com/office/officeart/2005/8/layout/vProcess5"/>
    <dgm:cxn modelId="{E9B7364B-C141-4BB4-9469-35155A5BD97E}" type="presParOf" srcId="{2EDC8BD4-F058-4076-B408-01F8F8C4BAD9}" destId="{A175A66B-5F1E-4676-8B8F-169E53F25C8C}" srcOrd="0" destOrd="0" presId="urn:microsoft.com/office/officeart/2005/8/layout/vProcess5"/>
    <dgm:cxn modelId="{14293087-40CD-442B-8EC8-E39EF06EB455}" type="presParOf" srcId="{2EDC8BD4-F058-4076-B408-01F8F8C4BAD9}" destId="{2CBFCE88-E0AB-4772-BC71-A5070FE8EE44}" srcOrd="1" destOrd="0" presId="urn:microsoft.com/office/officeart/2005/8/layout/vProcess5"/>
    <dgm:cxn modelId="{85EE3ECA-5203-49F8-8CE0-5CE4388F8379}" type="presParOf" srcId="{2EDC8BD4-F058-4076-B408-01F8F8C4BAD9}" destId="{D4691E69-D3C4-446A-9F0D-9350B636D9BA}" srcOrd="2" destOrd="0" presId="urn:microsoft.com/office/officeart/2005/8/layout/vProcess5"/>
    <dgm:cxn modelId="{0B5EE2B3-1A8F-473B-95E8-BD51DCC442CD}" type="presParOf" srcId="{2EDC8BD4-F058-4076-B408-01F8F8C4BAD9}" destId="{603F54FF-F52F-4496-A104-CB09338DC7C8}" srcOrd="3" destOrd="0" presId="urn:microsoft.com/office/officeart/2005/8/layout/vProcess5"/>
    <dgm:cxn modelId="{6377C580-AD6D-403B-9D23-A8DDE5505862}" type="presParOf" srcId="{2EDC8BD4-F058-4076-B408-01F8F8C4BAD9}" destId="{09FCDBB6-2260-444C-907B-24ADD13BFB1F}" srcOrd="4" destOrd="0" presId="urn:microsoft.com/office/officeart/2005/8/layout/vProcess5"/>
    <dgm:cxn modelId="{44C4C8B2-1270-4ABC-993E-15A2A170C177}" type="presParOf" srcId="{2EDC8BD4-F058-4076-B408-01F8F8C4BAD9}" destId="{8F004237-295A-4C68-8EB8-76AB0AF827D2}" srcOrd="5" destOrd="0" presId="urn:microsoft.com/office/officeart/2005/8/layout/vProcess5"/>
    <dgm:cxn modelId="{9AC6983B-B81F-46F7-A89C-61ADE3F8B2BE}" type="presParOf" srcId="{2EDC8BD4-F058-4076-B408-01F8F8C4BAD9}" destId="{B0B27AEF-E725-4FBB-BAEE-58FCDE4F9108}" srcOrd="6" destOrd="0" presId="urn:microsoft.com/office/officeart/2005/8/layout/vProcess5"/>
    <dgm:cxn modelId="{4A4E483D-ED9B-4FE9-BCCC-6FCAFAB90780}" type="presParOf" srcId="{2EDC8BD4-F058-4076-B408-01F8F8C4BAD9}" destId="{BAFEA50B-5BF4-4027-A8A5-F8AC85228569}" srcOrd="7" destOrd="0" presId="urn:microsoft.com/office/officeart/2005/8/layout/vProcess5"/>
    <dgm:cxn modelId="{9D8E9B21-4FA4-47DE-B84E-A96A4EABB626}" type="presParOf" srcId="{2EDC8BD4-F058-4076-B408-01F8F8C4BAD9}" destId="{CC05B696-BAA5-47E1-8FB7-9B9D624EA5A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F194D4-3AF6-4213-9F51-C3423304B52A}">
      <dsp:nvSpPr>
        <dsp:cNvPr id="0" name=""/>
        <dsp:cNvSpPr/>
      </dsp:nvSpPr>
      <dsp:spPr>
        <a:xfrm>
          <a:off x="0" y="631"/>
          <a:ext cx="5741533" cy="14770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047270-43D7-4B92-94C7-57170AC98DFE}">
      <dsp:nvSpPr>
        <dsp:cNvPr id="0" name=""/>
        <dsp:cNvSpPr/>
      </dsp:nvSpPr>
      <dsp:spPr>
        <a:xfrm>
          <a:off x="446811" y="332970"/>
          <a:ext cx="812384" cy="8123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64CFE8-CDC4-4DEE-A712-1BD6B867592B}">
      <dsp:nvSpPr>
        <dsp:cNvPr id="0" name=""/>
        <dsp:cNvSpPr/>
      </dsp:nvSpPr>
      <dsp:spPr>
        <a:xfrm>
          <a:off x="1706007" y="631"/>
          <a:ext cx="4035526" cy="1477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323" tIns="156323" rIns="156323" bIns="15632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Many people are now working from home and may have had to move quickly to this “new office” environment.</a:t>
          </a:r>
        </a:p>
      </dsp:txBody>
      <dsp:txXfrm>
        <a:off x="1706007" y="631"/>
        <a:ext cx="4035526" cy="1477063"/>
      </dsp:txXfrm>
    </dsp:sp>
    <dsp:sp modelId="{2B556EDF-0A24-4444-9D9F-567AF19A7329}">
      <dsp:nvSpPr>
        <dsp:cNvPr id="0" name=""/>
        <dsp:cNvSpPr/>
      </dsp:nvSpPr>
      <dsp:spPr>
        <a:xfrm>
          <a:off x="0" y="1846959"/>
          <a:ext cx="5741533" cy="14770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6D151-C6CF-4C58-8D46-FF5E4D7A2B13}">
      <dsp:nvSpPr>
        <dsp:cNvPr id="0" name=""/>
        <dsp:cNvSpPr/>
      </dsp:nvSpPr>
      <dsp:spPr>
        <a:xfrm>
          <a:off x="446811" y="2179299"/>
          <a:ext cx="812384" cy="8123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D39944-302C-46AC-8282-13D1622B2731}">
      <dsp:nvSpPr>
        <dsp:cNvPr id="0" name=""/>
        <dsp:cNvSpPr/>
      </dsp:nvSpPr>
      <dsp:spPr>
        <a:xfrm>
          <a:off x="1706007" y="1846959"/>
          <a:ext cx="4035526" cy="1477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323" tIns="156323" rIns="156323" bIns="15632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Children may now being completing school from home.</a:t>
          </a:r>
        </a:p>
      </dsp:txBody>
      <dsp:txXfrm>
        <a:off x="1706007" y="1846959"/>
        <a:ext cx="4035526" cy="1477063"/>
      </dsp:txXfrm>
    </dsp:sp>
    <dsp:sp modelId="{DDAAEDCD-C372-4B03-A396-C0355338535F}">
      <dsp:nvSpPr>
        <dsp:cNvPr id="0" name=""/>
        <dsp:cNvSpPr/>
      </dsp:nvSpPr>
      <dsp:spPr>
        <a:xfrm>
          <a:off x="0" y="3693288"/>
          <a:ext cx="5741533" cy="147706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231B07-1A83-44C6-8F10-B28023C648B1}">
      <dsp:nvSpPr>
        <dsp:cNvPr id="0" name=""/>
        <dsp:cNvSpPr/>
      </dsp:nvSpPr>
      <dsp:spPr>
        <a:xfrm>
          <a:off x="446811" y="4025627"/>
          <a:ext cx="812384" cy="81238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90361F-ABB3-42D6-A192-479D33460A07}">
      <dsp:nvSpPr>
        <dsp:cNvPr id="0" name=""/>
        <dsp:cNvSpPr/>
      </dsp:nvSpPr>
      <dsp:spPr>
        <a:xfrm>
          <a:off x="1706007" y="3693288"/>
          <a:ext cx="2583690" cy="1477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323" tIns="156323" rIns="156323" bIns="15632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The home office may have some differences in:</a:t>
          </a:r>
        </a:p>
      </dsp:txBody>
      <dsp:txXfrm>
        <a:off x="1706007" y="3693288"/>
        <a:ext cx="2583690" cy="1477063"/>
      </dsp:txXfrm>
    </dsp:sp>
    <dsp:sp modelId="{AC741E75-9486-44A1-B244-5ED0264A0068}">
      <dsp:nvSpPr>
        <dsp:cNvPr id="0" name=""/>
        <dsp:cNvSpPr/>
      </dsp:nvSpPr>
      <dsp:spPr>
        <a:xfrm>
          <a:off x="4289698" y="3693288"/>
          <a:ext cx="1451835" cy="14770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323" tIns="156323" rIns="156323" bIns="156323" numCol="1" spcCol="1270" anchor="ctr" anchorCtr="0">
          <a:noAutofit/>
        </a:bodyPr>
        <a:lstStyle/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Types of Interruptions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Office Furniture</a:t>
          </a:r>
        </a:p>
        <a:p>
          <a:pPr marL="0" lvl="0" indent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Lighting</a:t>
          </a:r>
        </a:p>
      </dsp:txBody>
      <dsp:txXfrm>
        <a:off x="4289698" y="3693288"/>
        <a:ext cx="1451835" cy="14770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FCE88-E0AB-4772-BC71-A5070FE8EE44}">
      <dsp:nvSpPr>
        <dsp:cNvPr id="0" name=""/>
        <dsp:cNvSpPr/>
      </dsp:nvSpPr>
      <dsp:spPr>
        <a:xfrm>
          <a:off x="0" y="0"/>
          <a:ext cx="8611711" cy="10154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Awkward postures</a:t>
          </a:r>
          <a:endParaRPr lang="en-US" sz="25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/>
            <a:t>Wrist, neck, lower back, shoulder</a:t>
          </a:r>
          <a:endParaRPr lang="en-US" sz="2000" kern="1200"/>
        </a:p>
      </dsp:txBody>
      <dsp:txXfrm>
        <a:off x="29741" y="29741"/>
        <a:ext cx="7515973" cy="955957"/>
      </dsp:txXfrm>
    </dsp:sp>
    <dsp:sp modelId="{D4691E69-D3C4-446A-9F0D-9350B636D9BA}">
      <dsp:nvSpPr>
        <dsp:cNvPr id="0" name=""/>
        <dsp:cNvSpPr/>
      </dsp:nvSpPr>
      <dsp:spPr>
        <a:xfrm>
          <a:off x="759856" y="1184679"/>
          <a:ext cx="8611711" cy="10154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Poor or too much lighting.  Eye strain from looking at a screen or laptop screen for extended time frames</a:t>
          </a:r>
          <a:endParaRPr lang="en-US" sz="2500" kern="1200"/>
        </a:p>
      </dsp:txBody>
      <dsp:txXfrm>
        <a:off x="789597" y="1214420"/>
        <a:ext cx="7132336" cy="955957"/>
      </dsp:txXfrm>
    </dsp:sp>
    <dsp:sp modelId="{603F54FF-F52F-4496-A104-CB09338DC7C8}">
      <dsp:nvSpPr>
        <dsp:cNvPr id="0" name=""/>
        <dsp:cNvSpPr/>
      </dsp:nvSpPr>
      <dsp:spPr>
        <a:xfrm>
          <a:off x="1519713" y="2369359"/>
          <a:ext cx="8611711" cy="10154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REPETITION : Lack of movement – static positions</a:t>
          </a:r>
          <a:endParaRPr lang="en-US" sz="25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Sitting or standing for an extended time</a:t>
          </a:r>
          <a:endParaRPr lang="en-US" sz="2000" kern="1200" dirty="0"/>
        </a:p>
      </dsp:txBody>
      <dsp:txXfrm>
        <a:off x="1549454" y="2399100"/>
        <a:ext cx="7132336" cy="955957"/>
      </dsp:txXfrm>
    </dsp:sp>
    <dsp:sp modelId="{09FCDBB6-2260-444C-907B-24ADD13BFB1F}">
      <dsp:nvSpPr>
        <dsp:cNvPr id="0" name=""/>
        <dsp:cNvSpPr/>
      </dsp:nvSpPr>
      <dsp:spPr>
        <a:xfrm>
          <a:off x="9471389" y="2724763"/>
          <a:ext cx="660035" cy="66003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9619897" y="2724763"/>
        <a:ext cx="363019" cy="496676"/>
      </dsp:txXfrm>
    </dsp:sp>
    <dsp:sp modelId="{8F004237-295A-4C68-8EB8-76AB0AF827D2}">
      <dsp:nvSpPr>
        <dsp:cNvPr id="0" name=""/>
        <dsp:cNvSpPr/>
      </dsp:nvSpPr>
      <dsp:spPr>
        <a:xfrm>
          <a:off x="9471389" y="2724763"/>
          <a:ext cx="660035" cy="66003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9619897" y="2724763"/>
        <a:ext cx="363019" cy="496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12299-01B2-4444-AB36-3F8B812CFFFA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87BA6-303E-4A56-90ED-1615BC9E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77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87BA6-303E-4A56-90ED-1615BC9EF6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80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B3A7669A-7A8E-41E9-AFEB-0774D94448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C3FA4167-412B-4659-95EC-7E17CF5C7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633AFCDD-BE03-4770-B212-DA09EAD96A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6D45A2F-CBF6-49EB-92E0-8188715731F3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F595BFF-8F8D-43E2-9EC9-5E814483766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BWC, Employer Management Services - Safety &amp; Hygiene, Ergonomics Consulting Services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647BD394-D9BC-44D4-B4CD-9667C35A4ED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May 16, 2007</a:t>
            </a:r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2128B90C-27F8-46F1-8EBC-E88FAC62A6B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Office Ergonomics for Cincinnati Safety Council</a:t>
            </a:r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5B65AFAA-709F-44B9-9002-406AD96C46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3D701E0-18BF-4DB0-B4CD-D7ED7DFF667E}" type="slidenum">
              <a:rPr lang="en-US" altLang="en-US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37894" name="Rectangle 2">
            <a:extLst>
              <a:ext uri="{FF2B5EF4-FFF2-40B4-BE49-F238E27FC236}">
                <a16:creationId xmlns:a16="http://schemas.microsoft.com/office/drawing/2014/main" id="{D4E4C3D3-CF3B-4F64-896D-48F286D6B1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4338" y="701675"/>
            <a:ext cx="6156325" cy="3463925"/>
          </a:xfrm>
          <a:ln/>
        </p:spPr>
      </p:sp>
      <p:sp>
        <p:nvSpPr>
          <p:cNvPr id="37895" name="Rectangle 3">
            <a:extLst>
              <a:ext uri="{FF2B5EF4-FFF2-40B4-BE49-F238E27FC236}">
                <a16:creationId xmlns:a16="http://schemas.microsoft.com/office/drawing/2014/main" id="{87C26C1F-1A50-43D5-9CC2-57B1072A2A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Notes:</a:t>
            </a:r>
          </a:p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F161B34B-8C4F-4280-A07C-2D3C63727DD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/>
              <a:t>BWC, Employer Management Services - Safety &amp; Hygiene, Ergonomics Consulting Services</a:t>
            </a: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5E02A094-D824-432C-A140-BF3E1956024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/>
              <a:t>May 16, 2007</a:t>
            </a:r>
          </a:p>
        </p:txBody>
      </p:sp>
      <p:sp>
        <p:nvSpPr>
          <p:cNvPr id="87044" name="Rectangle 4">
            <a:extLst>
              <a:ext uri="{FF2B5EF4-FFF2-40B4-BE49-F238E27FC236}">
                <a16:creationId xmlns:a16="http://schemas.microsoft.com/office/drawing/2014/main" id="{D17E47AC-2296-452B-A34D-5A2A00E142C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/>
              <a:t>Office Ergonomics for Cincinnati Safety Council</a:t>
            </a:r>
          </a:p>
        </p:txBody>
      </p:sp>
      <p:sp>
        <p:nvSpPr>
          <p:cNvPr id="87045" name="Rectangle 5">
            <a:extLst>
              <a:ext uri="{FF2B5EF4-FFF2-40B4-BE49-F238E27FC236}">
                <a16:creationId xmlns:a16="http://schemas.microsoft.com/office/drawing/2014/main" id="{6A253BB0-5E74-4B21-8072-9B489F1776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9D2B691-E745-4996-8EE3-5DE4EF19F473}" type="slidenum">
              <a:rPr lang="en-US" altLang="en-US" sz="1000"/>
              <a:pPr/>
              <a:t>17</a:t>
            </a:fld>
            <a:endParaRPr lang="en-US" altLang="en-US" sz="1000"/>
          </a:p>
        </p:txBody>
      </p:sp>
      <p:sp>
        <p:nvSpPr>
          <p:cNvPr id="87046" name="Rectangle 2">
            <a:extLst>
              <a:ext uri="{FF2B5EF4-FFF2-40B4-BE49-F238E27FC236}">
                <a16:creationId xmlns:a16="http://schemas.microsoft.com/office/drawing/2014/main" id="{485B2CA2-E4A1-4675-8AE8-BF033EC953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95325"/>
            <a:ext cx="6102350" cy="3433763"/>
          </a:xfrm>
          <a:ln/>
        </p:spPr>
      </p:sp>
      <p:sp>
        <p:nvSpPr>
          <p:cNvPr id="87047" name="Rectangle 3">
            <a:extLst>
              <a:ext uri="{FF2B5EF4-FFF2-40B4-BE49-F238E27FC236}">
                <a16:creationId xmlns:a16="http://schemas.microsoft.com/office/drawing/2014/main" id="{F6D369A9-C3B1-4DFA-B52A-27C19226AE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Notes:</a:t>
            </a:r>
          </a:p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oogle.com/search?q=home+office+standing+on+ergo+mat+with+ironing+board&amp;tbm=isch&amp;ved=2ahUKEwibv5eYs4TsAhWBZ60KHb5iDLEQ2-cCegQIABAA&amp;oq=home+office+standing+on+ergo+mat+with+ironing+board&amp;gs_lcp=CgNpbWcQA1DnsxlY2NMZYNfaGWgAcAB4AIAB4gKIAfQQkgEIMTAuOC4wLjGYAQCgAQGqAQtnd3Mtd2l6LWltZ8ABAQ&amp;sclient=img&amp;ei=7e5tX9uUOIHPtQW-xbGICw&amp;bih=1067&amp;biw=1920&amp;hl=en#imgrc=q-2EVVXclg7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87BA6-303E-4A56-90ED-1615BC9EF63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414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https://www.staples.com/Safco-Zenergy-Fabric-Ball-Office-Chair-Armless-Pink-4750PI/product_1064783?cid=PS:GooglePLAs:1064783&amp;ci_src=17588969&amp;ci_sku=1064783&amp;KPID=1064783&amp;gclid=EAIaIQobChMI9-TzpO__6wIVPvzjBx24ZQn0EAQYBiABEgIfevD_BwE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87BA6-303E-4A56-90ED-1615BC9EF63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24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4AAD347D-5ACD-4C99-B74B-A9C85AD731AF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46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140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88467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59015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7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50264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64310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590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609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20800" y="18288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604000" y="1828800"/>
            <a:ext cx="508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6434C0B-10CE-4A18-B338-A3F75D624A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26BBF525-CD20-4CF5-967B-E4B8EB1868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3E12D89-BBAA-4037-9234-7CA52F16B0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898989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38A77F8-D0FA-4456-98E8-D5FEAF1B23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900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30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906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315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08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692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15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972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874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AAD347D-5ACD-4C99-B74B-A9C85AD731AF}" type="datetimeFigureOut">
              <a:rPr lang="en-US" smtClean="0"/>
              <a:t>10/13/2020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9367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IMYheWrrtc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mailto:Kelly.ott.1@bwc.state.oh.u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F37F6-F5ED-43BD-8DDB-F73FBA9CC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5639" y="395662"/>
            <a:ext cx="9389327" cy="2421464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4900" b="1" dirty="0"/>
              <a:t>Working remotely or from home?</a:t>
            </a:r>
            <a:br>
              <a:rPr lang="en-US" sz="4900" b="1" dirty="0"/>
            </a:br>
            <a:r>
              <a:rPr lang="en-US" sz="4900" b="1" dirty="0"/>
              <a:t>How to reduce exposure to ergonomic risk factors</a:t>
            </a:r>
            <a:br>
              <a:rPr lang="en-US" sz="4900" b="1" dirty="0"/>
            </a:b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Kelly </a:t>
            </a:r>
            <a:r>
              <a:rPr lang="en-US" sz="4400" dirty="0" err="1"/>
              <a:t>ott,</a:t>
            </a:r>
            <a:r>
              <a:rPr lang="en-US" sz="4400" dirty="0"/>
              <a:t> CSP, CHSP</a:t>
            </a:r>
            <a:br>
              <a:rPr lang="en-US" sz="4400" dirty="0"/>
            </a:br>
            <a:r>
              <a:rPr lang="en-US" sz="4400" dirty="0"/>
              <a:t>Ergonomist</a:t>
            </a:r>
            <a:br>
              <a:rPr lang="en-US" sz="4400" dirty="0"/>
            </a:br>
            <a:r>
              <a:rPr lang="en-US" sz="4400" dirty="0"/>
              <a:t>State of Ohio, Bureau of Workers’ compensation - BWC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54726-D1D5-4877-918E-C7C24EA148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9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21CD9-56CB-4FD8-B609-9CDFF58D6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Ergonomic risk - Wrist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BE77C28-ADD3-49EC-9F33-94474EBE0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389" y="3236403"/>
            <a:ext cx="5449889" cy="1646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F5E26B-F77B-45BE-9ADD-47247018E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841" y="2365513"/>
            <a:ext cx="5336048" cy="4421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D21E9F-8612-41FE-816A-F238919D0D37}"/>
              </a:ext>
            </a:extLst>
          </p:cNvPr>
          <p:cNvSpPr txBox="1"/>
          <p:nvPr/>
        </p:nvSpPr>
        <p:spPr>
          <a:xfrm>
            <a:off x="646111" y="1351722"/>
            <a:ext cx="55637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800" dirty="0"/>
              <a:t>Awkward postures</a:t>
            </a:r>
          </a:p>
          <a:p>
            <a:endParaRPr lang="en-US" dirty="0"/>
          </a:p>
          <a:p>
            <a:r>
              <a:rPr lang="en-US" dirty="0"/>
              <a:t>Avoid allowing the wrist to rest on any hard surface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B19838-4A6C-4BAE-9931-3FA2B3D6EFE6}"/>
              </a:ext>
            </a:extLst>
          </p:cNvPr>
          <p:cNvSpPr txBox="1"/>
          <p:nvPr/>
        </p:nvSpPr>
        <p:spPr>
          <a:xfrm>
            <a:off x="6549887" y="1452583"/>
            <a:ext cx="4492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Avoid the wrist being bent when using the keyboard</a:t>
            </a:r>
          </a:p>
        </p:txBody>
      </p:sp>
    </p:spTree>
    <p:extLst>
      <p:ext uri="{BB962C8B-B14F-4D97-AF65-F5344CB8AC3E}">
        <p14:creationId xmlns:p14="http://schemas.microsoft.com/office/powerpoint/2010/main" val="2504828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8A016-4552-4FAB-8275-037156D04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925" y="132588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Goal is </a:t>
            </a:r>
            <a:r>
              <a:rPr lang="en-US" sz="5400" dirty="0">
                <a:solidFill>
                  <a:srgbClr val="EBEBEB"/>
                </a:solidFill>
              </a:rPr>
              <a:t>to</a:t>
            </a:r>
            <a:r>
              <a:rPr lang="en-US" sz="5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keep a Neutral posture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8465F1-E96C-4FC1-BDC7-EE43B0C6F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065" y="647698"/>
            <a:ext cx="6112240" cy="55621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9733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A1966-4930-4E1F-89A3-2DB9458C6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Ergonomic risk : Awkward neck and shoulder posture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E2BC85-3DC7-4E75-81C1-8057E3B9A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1276" y="2378604"/>
            <a:ext cx="4860237" cy="3649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492E8E-9D01-4646-A53A-70D241A57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513" y="2455862"/>
            <a:ext cx="47910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89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EA9AD-0865-45D9-9C08-5140947AF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Awkward postures - neck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906A90-8258-48ED-BA54-DC2C4CADA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0643" y="1847206"/>
            <a:ext cx="5396824" cy="468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3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18">
            <a:extLst>
              <a:ext uri="{FF2B5EF4-FFF2-40B4-BE49-F238E27FC236}">
                <a16:creationId xmlns:a16="http://schemas.microsoft.com/office/drawing/2014/main" id="{A183E0A0-23AC-4C43-8723-54948740E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AE00D2-FCDA-4B7E-8C2C-2BA9156DA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933" y="4534958"/>
            <a:ext cx="10127192" cy="9281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/>
              <a:t>Awkward neck postures</a:t>
            </a:r>
          </a:p>
        </p:txBody>
      </p:sp>
      <p:sp>
        <p:nvSpPr>
          <p:cNvPr id="224" name="Rounded Rectangle 11">
            <a:extLst>
              <a:ext uri="{FF2B5EF4-FFF2-40B4-BE49-F238E27FC236}">
                <a16:creationId xmlns:a16="http://schemas.microsoft.com/office/drawing/2014/main" id="{059CFD27-B0E1-430C-BBE2-B052F7621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5924" y="614085"/>
            <a:ext cx="10360152" cy="3794760"/>
          </a:xfrm>
          <a:prstGeom prst="roundRect">
            <a:avLst>
              <a:gd name="adj" fmla="val 5319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40BFCF-F46E-4FB0-9780-1119C29653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" b="4570"/>
          <a:stretch/>
        </p:blipFill>
        <p:spPr>
          <a:xfrm>
            <a:off x="922868" y="645517"/>
            <a:ext cx="3447287" cy="3738166"/>
          </a:xfrm>
          <a:custGeom>
            <a:avLst/>
            <a:gdLst/>
            <a:ahLst/>
            <a:cxnLst/>
            <a:rect l="l" t="t" r="r" b="b"/>
            <a:pathLst>
              <a:path w="3447287" h="3738166">
                <a:moveTo>
                  <a:pt x="163732" y="0"/>
                </a:moveTo>
                <a:lnTo>
                  <a:pt x="3447287" y="0"/>
                </a:lnTo>
                <a:lnTo>
                  <a:pt x="3447287" y="3738166"/>
                </a:lnTo>
                <a:lnTo>
                  <a:pt x="163732" y="3738166"/>
                </a:lnTo>
                <a:cubicBezTo>
                  <a:pt x="73305" y="3738166"/>
                  <a:pt x="0" y="3664861"/>
                  <a:pt x="0" y="3574434"/>
                </a:cubicBezTo>
                <a:lnTo>
                  <a:pt x="0" y="163732"/>
                </a:lnTo>
                <a:cubicBezTo>
                  <a:pt x="0" y="73305"/>
                  <a:pt x="73305" y="0"/>
                  <a:pt x="163732" y="0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55792D-6C73-44C7-9A7A-B0FD90DE91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" b="13572"/>
          <a:stretch/>
        </p:blipFill>
        <p:spPr>
          <a:xfrm>
            <a:off x="4370156" y="645517"/>
            <a:ext cx="3449489" cy="3738166"/>
          </a:xfrm>
          <a:custGeom>
            <a:avLst/>
            <a:gdLst/>
            <a:ahLst/>
            <a:cxnLst/>
            <a:rect l="l" t="t" r="r" b="b"/>
            <a:pathLst>
              <a:path w="3449489" h="3738166">
                <a:moveTo>
                  <a:pt x="0" y="0"/>
                </a:moveTo>
                <a:lnTo>
                  <a:pt x="3449489" y="0"/>
                </a:lnTo>
                <a:lnTo>
                  <a:pt x="3449489" y="3738166"/>
                </a:lnTo>
                <a:lnTo>
                  <a:pt x="0" y="3738166"/>
                </a:lnTo>
                <a:close/>
              </a:path>
            </a:pathLst>
          </a:custGeom>
          <a:ln w="50800" cap="sq" cmpd="dbl">
            <a:noFill/>
            <a:miter lim="800000"/>
          </a:ln>
          <a:effectLst/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2A37B9D-30F7-4E87-AA3C-E6D3A0AC7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70903" y="614085"/>
            <a:ext cx="0" cy="379476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73459832-8C3F-4CE1-B5A5-E81D6941B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3" r="1" b="1"/>
          <a:stretch/>
        </p:blipFill>
        <p:spPr bwMode="auto">
          <a:xfrm>
            <a:off x="7819643" y="645517"/>
            <a:ext cx="3449490" cy="3738166"/>
          </a:xfrm>
          <a:custGeom>
            <a:avLst/>
            <a:gdLst/>
            <a:ahLst/>
            <a:cxnLst/>
            <a:rect l="l" t="t" r="r" b="b"/>
            <a:pathLst>
              <a:path w="3449490" h="3738166">
                <a:moveTo>
                  <a:pt x="0" y="0"/>
                </a:moveTo>
                <a:lnTo>
                  <a:pt x="3285758" y="0"/>
                </a:lnTo>
                <a:cubicBezTo>
                  <a:pt x="3376185" y="0"/>
                  <a:pt x="3449490" y="73305"/>
                  <a:pt x="3449490" y="163732"/>
                </a:cubicBezTo>
                <a:lnTo>
                  <a:pt x="3449490" y="3574434"/>
                </a:lnTo>
                <a:cubicBezTo>
                  <a:pt x="3449490" y="3664861"/>
                  <a:pt x="3376185" y="3738166"/>
                  <a:pt x="3285758" y="3738166"/>
                </a:cubicBezTo>
                <a:lnTo>
                  <a:pt x="0" y="3738166"/>
                </a:lnTo>
                <a:close/>
              </a:path>
            </a:pathLst>
          </a:custGeom>
          <a:noFill/>
          <a:ln w="50800" cap="sq" cmpd="dbl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A83EA55-5DAE-4564-B9BE-4746ECC924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19643" y="614085"/>
            <a:ext cx="0" cy="379476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75219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096C7-72B7-4282-81FF-80EB107F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Neck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F68230-A093-4C30-AA99-9C92D80CC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4719" y="2132809"/>
            <a:ext cx="7226116" cy="391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24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819037-A607-4A7B-ADF1-B04516199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C668FA-2417-47B5-B454-2D55FC17F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FEBA57-8992-46BB-BCF0-5A83FE8E0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4CDDF6-55C3-415A-8D8B-7E03C3D61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1831ED-F2F4-424E-BFA7-BA87FB1F7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9447" y="800007"/>
            <a:ext cx="8038750" cy="525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634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55BB7424-F816-4B62-A581-3D20BC9CF93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/>
              <a:t>POSTURE (think neutral!)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17C0071D-3059-4F21-BBED-EC82C117959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362200" y="1752600"/>
            <a:ext cx="4603750" cy="51054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2400"/>
              <a:t>Ears above shoulders, head facing forward</a:t>
            </a:r>
          </a:p>
          <a:p>
            <a:pPr eaLnBrk="1" hangingPunct="1"/>
            <a:r>
              <a:rPr lang="en-US" altLang="en-US" sz="2400"/>
              <a:t>Upper back slightly reclined or vertical, shoulders relaxed</a:t>
            </a:r>
          </a:p>
          <a:p>
            <a:pPr eaLnBrk="1" hangingPunct="1"/>
            <a:r>
              <a:rPr lang="en-US" altLang="en-US" sz="2400"/>
              <a:t>Elbows comfortably at sides</a:t>
            </a:r>
          </a:p>
          <a:p>
            <a:pPr eaLnBrk="1" hangingPunct="1"/>
            <a:r>
              <a:rPr lang="en-US" altLang="en-US" sz="2400"/>
              <a:t>Forearms parallel*, wrists neutral</a:t>
            </a:r>
          </a:p>
          <a:p>
            <a:pPr eaLnBrk="1" hangingPunct="1"/>
            <a:r>
              <a:rPr lang="en-US" altLang="en-US" sz="2400"/>
              <a:t>Low back slightly arched</a:t>
            </a:r>
          </a:p>
          <a:p>
            <a:pPr eaLnBrk="1" hangingPunct="1"/>
            <a:r>
              <a:rPr lang="en-US" altLang="en-US" sz="2400"/>
              <a:t>Thighs ~horizontal</a:t>
            </a:r>
          </a:p>
          <a:p>
            <a:pPr eaLnBrk="1" hangingPunct="1"/>
            <a:r>
              <a:rPr lang="en-US" altLang="en-US" sz="2400"/>
              <a:t>Feet  flat on floor/foot rest </a:t>
            </a:r>
          </a:p>
        </p:txBody>
      </p:sp>
      <p:pic>
        <p:nvPicPr>
          <p:cNvPr id="86020" name="Picture 4">
            <a:extLst>
              <a:ext uri="{FF2B5EF4-FFF2-40B4-BE49-F238E27FC236}">
                <a16:creationId xmlns:a16="http://schemas.microsoft.com/office/drawing/2014/main" id="{F5773970-BC66-4A4C-9D13-5E0CFE588C50}"/>
              </a:ext>
            </a:extLst>
          </p:cNvPr>
          <p:cNvPicPr>
            <a:picLocks noGrp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2590800"/>
            <a:ext cx="6629400" cy="3962400"/>
          </a:xfrm>
          <a:noFill/>
        </p:spPr>
      </p:pic>
      <p:sp>
        <p:nvSpPr>
          <p:cNvPr id="86021" name="Slide Number Placeholder 6">
            <a:extLst>
              <a:ext uri="{FF2B5EF4-FFF2-40B4-BE49-F238E27FC236}">
                <a16:creationId xmlns:a16="http://schemas.microsoft.com/office/drawing/2014/main" id="{25BF8B1B-8E5B-4911-A26B-AE87E1930F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0063ABA-5024-46AA-9628-702BD1DCC546}" type="slidenum">
              <a:rPr lang="en-US" altLang="en-US" sz="120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7CFFC-EBD2-43E9-AA7F-0111A3B46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Sitting in neutral postures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BC81B2-251F-490D-8C1F-6EDE65D0C3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261" y="2325597"/>
            <a:ext cx="4872298" cy="3649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E7F9E2-A997-4021-BA7C-CEB0FCC8C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750" y="2692032"/>
            <a:ext cx="4748883" cy="36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32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A7FA3-E61E-4FD0-84A3-F78952652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The chair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8317D3-A73C-4403-B017-A0FD2168C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215" y="2282157"/>
            <a:ext cx="2208690" cy="3368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29B69A-4EB7-4D9E-AB22-C64952C21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843" y="1337733"/>
            <a:ext cx="2909222" cy="3368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A1483A-20EE-4FE1-8495-9337D0C13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5097" y="2644107"/>
            <a:ext cx="2787041" cy="360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65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117F0C1-BCBB-40C7-99D6-F703E7A4B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A5D8BC-B41A-4E96-91C4-D60F51622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D321D5F-FA18-4271-9EAA-0BEA14116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1B0B30-8DA8-487F-9720-6CE4BC352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531278"/>
            <a:ext cx="3211517" cy="529257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Transition</a:t>
            </a:r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51287385-D3EA-47A8-A127-6061791AD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422108" y="0"/>
            <a:ext cx="7769892" cy="6858000"/>
          </a:xfrm>
          <a:custGeom>
            <a:avLst/>
            <a:gdLst>
              <a:gd name="connsiteX0" fmla="*/ 1779516 w 7769892"/>
              <a:gd name="connsiteY0" fmla="*/ 0 h 6837536"/>
              <a:gd name="connsiteX1" fmla="*/ 6454848 w 7769892"/>
              <a:gd name="connsiteY1" fmla="*/ 0 h 6837536"/>
              <a:gd name="connsiteX2" fmla="*/ 6511730 w 7769892"/>
              <a:gd name="connsiteY2" fmla="*/ 37905 h 6837536"/>
              <a:gd name="connsiteX3" fmla="*/ 7769892 w 7769892"/>
              <a:gd name="connsiteY3" fmla="*/ 1486041 h 6837536"/>
              <a:gd name="connsiteX4" fmla="*/ 7769892 w 7769892"/>
              <a:gd name="connsiteY4" fmla="*/ 5281056 h 6837536"/>
              <a:gd name="connsiteX5" fmla="*/ 6353475 w 7769892"/>
              <a:gd name="connsiteY5" fmla="*/ 6837536 h 6837536"/>
              <a:gd name="connsiteX6" fmla="*/ 1882727 w 7769892"/>
              <a:gd name="connsiteY6" fmla="*/ 6837536 h 6837536"/>
              <a:gd name="connsiteX7" fmla="*/ 0 w 7769892"/>
              <a:gd name="connsiteY7" fmla="*/ 3386463 h 6837536"/>
              <a:gd name="connsiteX8" fmla="*/ 1655292 w 7769892"/>
              <a:gd name="connsiteY8" fmla="*/ 88307 h 683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892" h="6837536">
                <a:moveTo>
                  <a:pt x="1779516" y="0"/>
                </a:moveTo>
                <a:lnTo>
                  <a:pt x="6454848" y="0"/>
                </a:lnTo>
                <a:lnTo>
                  <a:pt x="6511730" y="37905"/>
                </a:lnTo>
                <a:cubicBezTo>
                  <a:pt x="7036410" y="413592"/>
                  <a:pt x="7468976" y="909648"/>
                  <a:pt x="7769892" y="1486041"/>
                </a:cubicBezTo>
                <a:cubicBezTo>
                  <a:pt x="7769892" y="1486041"/>
                  <a:pt x="7769892" y="1486041"/>
                  <a:pt x="7769892" y="5281056"/>
                </a:cubicBezTo>
                <a:cubicBezTo>
                  <a:pt x="7437646" y="5916473"/>
                  <a:pt x="6953850" y="6452788"/>
                  <a:pt x="6353475" y="6837536"/>
                </a:cubicBezTo>
                <a:cubicBezTo>
                  <a:pt x="6353475" y="6837536"/>
                  <a:pt x="6353475" y="6837536"/>
                  <a:pt x="1882727" y="6837536"/>
                </a:cubicBezTo>
                <a:cubicBezTo>
                  <a:pt x="751925" y="6103017"/>
                  <a:pt x="0" y="4832183"/>
                  <a:pt x="0" y="3386463"/>
                </a:cubicBezTo>
                <a:cubicBezTo>
                  <a:pt x="0" y="2036566"/>
                  <a:pt x="651406" y="838748"/>
                  <a:pt x="1655292" y="88307"/>
                </a:cubicBezTo>
                <a:close/>
              </a:path>
            </a:pathLst>
          </a:custGeom>
          <a:ln w="50800" cap="sq" cmpd="dbl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rtlCol="0" anchor="t">
            <a:no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F6B1BB4-8920-416A-8392-59FC64A863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6696232"/>
              </p:ext>
            </p:extLst>
          </p:nvPr>
        </p:nvGraphicFramePr>
        <p:xfrm>
          <a:off x="5617029" y="793820"/>
          <a:ext cx="5741534" cy="5170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64228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AFB26-F9B8-41F0-8CC1-CFCA44036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Chairs???? Uncomfortable  and not ergonomically friendly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373D43-4406-45E9-B4A6-42E84BADAC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479" y="2206486"/>
            <a:ext cx="3914358" cy="3127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6BAA94-A71B-49E7-94C1-42B2878DC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312" y="2206486"/>
            <a:ext cx="3076575" cy="3324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7790FF-0A66-4087-ADC0-F58ADCB93E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362" y="1865863"/>
            <a:ext cx="3034894" cy="380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47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171DE-423E-4390-BFC2-5DF2081ED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643463"/>
            <a:ext cx="3706762" cy="1608124"/>
          </a:xfrm>
        </p:spPr>
        <p:txBody>
          <a:bodyPr>
            <a:normAutofit/>
          </a:bodyPr>
          <a:lstStyle/>
          <a:p>
            <a:r>
              <a:rPr lang="en-US" dirty="0"/>
              <a:t>Home office tips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E17A9F-3838-4B53-A7B5-E0DC37B9AA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219"/>
          <a:stretch/>
        </p:blipFill>
        <p:spPr>
          <a:xfrm>
            <a:off x="20" y="975"/>
            <a:ext cx="7552924" cy="6858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97A03F0-D4AC-49F6-A924-63B8BDEB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6" y="2251587"/>
            <a:ext cx="3706762" cy="3972232"/>
          </a:xfrm>
        </p:spPr>
        <p:txBody>
          <a:bodyPr>
            <a:normAutofit/>
          </a:bodyPr>
          <a:lstStyle/>
          <a:p>
            <a:r>
              <a:rPr lang="en-US" dirty="0"/>
              <a:t>Place a cushion on the bottom of your chair</a:t>
            </a:r>
          </a:p>
          <a:p>
            <a:endParaRPr lang="en-US" dirty="0"/>
          </a:p>
          <a:p>
            <a:r>
              <a:rPr lang="en-US" dirty="0"/>
              <a:t> Use books such as a telephone book, boxes – repurpose those Amazon boxes or game box</a:t>
            </a:r>
          </a:p>
          <a:p>
            <a:endParaRPr lang="en-US" dirty="0"/>
          </a:p>
          <a:p>
            <a:r>
              <a:rPr lang="en-US" dirty="0"/>
              <a:t>Use books to lift a laptop, mouse or keyboard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332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8C668FA-2417-47B5-B454-2D55FC17FF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EBA57-8992-46BB-BCF0-5A83FE8E0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4CDDF6-55C3-415A-8D8B-7E03C3D61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044EE7-58E8-4181-BC3B-1D5DF07DC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826" y="800007"/>
            <a:ext cx="6269992" cy="525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39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6293A-EF71-46B8-96F5-91755FAB0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Tips For height adjustments and support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259524-CFF0-4312-9701-B7E554D46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5564" y="2638953"/>
            <a:ext cx="3514725" cy="3381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79459C-23EE-4F1B-8E52-1E5A62D47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30" y="2487767"/>
            <a:ext cx="3514725" cy="3636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58C459-B119-48BE-A482-76425A659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8687" y="2486964"/>
            <a:ext cx="3144550" cy="377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13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73E2D-70D3-4C98-A4A5-3A0311D5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Ergonomic risk – </a:t>
            </a:r>
            <a:r>
              <a:rPr lang="en-US" b="1" dirty="0"/>
              <a:t>Repeated static posture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BD95A-9F98-447A-8840-6D5C3A683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/>
              <a:t>Sitting or standing for an extended time has been associated with:</a:t>
            </a:r>
          </a:p>
          <a:p>
            <a:pPr lvl="1"/>
            <a:r>
              <a:rPr lang="en-US" dirty="0"/>
              <a:t>Increasing the potential for musculoskeletal injuries – neck pain, shoulder pain, lower back pain</a:t>
            </a:r>
          </a:p>
          <a:p>
            <a:pPr lvl="1"/>
            <a:r>
              <a:rPr lang="en-US" dirty="0"/>
              <a:t>Increasing the potential for high blood pressure, reducing metabolic rate, lower or reduced blood flow </a:t>
            </a:r>
          </a:p>
          <a:p>
            <a:r>
              <a:rPr lang="en-US" sz="2000" b="1" dirty="0"/>
              <a:t>Standing </a:t>
            </a:r>
          </a:p>
          <a:p>
            <a:pPr lvl="1"/>
            <a:r>
              <a:rPr lang="en-US" dirty="0"/>
              <a:t>Stand on an ergonomic mat</a:t>
            </a:r>
          </a:p>
          <a:p>
            <a:pPr lvl="1"/>
            <a:r>
              <a:rPr lang="en-US" dirty="0"/>
              <a:t>Try marching in place occasionally.  Do leg lifts to the side – hold on to something for stability</a:t>
            </a:r>
          </a:p>
          <a:p>
            <a:pPr lvl="1"/>
            <a:r>
              <a:rPr lang="en-US" dirty="0"/>
              <a:t>Sit down to relieve pressure on the legs</a:t>
            </a:r>
          </a:p>
          <a:p>
            <a:pPr lvl="1"/>
            <a:endParaRPr lang="en-US" dirty="0"/>
          </a:p>
          <a:p>
            <a:pPr marL="457200" lvl="1" indent="0" algn="ctr">
              <a:buNone/>
            </a:pPr>
            <a:r>
              <a:rPr lang="en-US" sz="2400" b="1" dirty="0">
                <a:solidFill>
                  <a:srgbClr val="FFFF00"/>
                </a:solidFill>
              </a:rPr>
              <a:t>It is IMPORTANT TO MOVE </a:t>
            </a:r>
          </a:p>
        </p:txBody>
      </p:sp>
    </p:spTree>
    <p:extLst>
      <p:ext uri="{BB962C8B-B14F-4D97-AF65-F5344CB8AC3E}">
        <p14:creationId xmlns:p14="http://schemas.microsoft.com/office/powerpoint/2010/main" val="1324016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7405B-38F9-4FC1-B444-8CAEFFBAE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Suggestions to keep moving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3B212-B657-47A4-84E5-ED98FD71B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69" y="1957137"/>
            <a:ext cx="10131425" cy="329665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If sitting: get up at least once per hour to walk or move for at least 5 minutes.  Moving every 20 – 30 minutes is even better</a:t>
            </a:r>
          </a:p>
          <a:p>
            <a:pPr lvl="1"/>
            <a:r>
              <a:rPr lang="en-US" dirty="0"/>
              <a:t>Set a timer on your smart phone to make a sound and remind you to move</a:t>
            </a:r>
          </a:p>
          <a:p>
            <a:pPr lvl="1"/>
            <a:r>
              <a:rPr lang="en-US" dirty="0"/>
              <a:t>Set a banner on your computer screen as a reminder</a:t>
            </a:r>
          </a:p>
          <a:p>
            <a:r>
              <a:rPr lang="en-US" sz="2000" b="1" dirty="0"/>
              <a:t>If you are sitting during virtual meetings – try standing, walking with your smart phone if available</a:t>
            </a:r>
          </a:p>
          <a:p>
            <a:pPr lvl="1"/>
            <a:r>
              <a:rPr lang="en-US" dirty="0"/>
              <a:t>Lifting weights or using a stretch band during virtual meetings</a:t>
            </a:r>
          </a:p>
          <a:p>
            <a:pPr lvl="1"/>
            <a:r>
              <a:rPr lang="en-US" dirty="0"/>
              <a:t>Change postures frequently</a:t>
            </a:r>
          </a:p>
          <a:p>
            <a:r>
              <a:rPr lang="en-US" dirty="0"/>
              <a:t>Stretch gently</a:t>
            </a:r>
          </a:p>
        </p:txBody>
      </p:sp>
    </p:spTree>
    <p:extLst>
      <p:ext uri="{BB962C8B-B14F-4D97-AF65-F5344CB8AC3E}">
        <p14:creationId xmlns:p14="http://schemas.microsoft.com/office/powerpoint/2010/main" val="2771302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FA939-71E6-4C89-9F56-A08B5135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6892" y="609600"/>
            <a:ext cx="5550334" cy="145626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Options for standing in the home office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38E0AA-72C5-40D7-97E7-81B5F82342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5" r="15116" b="1"/>
          <a:stretch/>
        </p:blipFill>
        <p:spPr>
          <a:xfrm>
            <a:off x="20" y="1"/>
            <a:ext cx="4635988" cy="34290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9CD426-2996-47BD-9EF3-160DD7F383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56" r="17576" b="3"/>
          <a:stretch/>
        </p:blipFill>
        <p:spPr>
          <a:xfrm>
            <a:off x="20" y="3429001"/>
            <a:ext cx="4642756" cy="342997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E57998-7D20-4BE8-9019-4A4122CE3E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1590" y="3429000"/>
            <a:ext cx="4637598" cy="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7BBBF4-B149-40F9-835F-7D63889FB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892" y="2142067"/>
            <a:ext cx="5550334" cy="36491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cap="all" dirty="0"/>
              <a:t>You may use an ironing board as an </a:t>
            </a:r>
          </a:p>
          <a:p>
            <a:pPr marL="0" indent="0">
              <a:buNone/>
            </a:pPr>
            <a:r>
              <a:rPr lang="en-US" cap="all" dirty="0"/>
              <a:t>adjustable height surface</a:t>
            </a:r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endParaRPr lang="en-US" cap="all" dirty="0"/>
          </a:p>
          <a:p>
            <a:pPr marL="0" indent="0">
              <a:buNone/>
            </a:pPr>
            <a:r>
              <a:rPr lang="en-US" cap="all" dirty="0"/>
              <a:t>Recommend standing on a soft mat</a:t>
            </a:r>
          </a:p>
          <a:p>
            <a:pPr marL="0" indent="0">
              <a:buNone/>
            </a:pPr>
            <a:endParaRPr lang="en-US" cap="all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EC01BF1-FEAA-4AF6-96A5-24556C1F6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2096" y="0"/>
            <a:ext cx="680" cy="6858000"/>
          </a:xfrm>
          <a:prstGeom prst="line">
            <a:avLst/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181620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E9BEA-0448-4478-B8E5-2B5A29F2C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C3F84-C801-4999-A270-AD1D5311C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Glare on the screen causing eye strain</a:t>
            </a:r>
          </a:p>
          <a:p>
            <a:r>
              <a:rPr lang="en-US" sz="2400" dirty="0"/>
              <a:t>Blue light exposure from staring at the computer screen</a:t>
            </a:r>
          </a:p>
          <a:p>
            <a:r>
              <a:rPr lang="en-US" sz="2400" dirty="0"/>
              <a:t>Reduction in the ability to read print on paper or the screen</a:t>
            </a:r>
          </a:p>
          <a:p>
            <a:r>
              <a:rPr lang="en-US" sz="2400" dirty="0"/>
              <a:t>Too much lighter has been known to trigger migraines or headaches</a:t>
            </a:r>
          </a:p>
          <a:p>
            <a:r>
              <a:rPr lang="en-US" sz="2400" dirty="0"/>
              <a:t>Too little lighting impacts eye strain </a:t>
            </a:r>
          </a:p>
        </p:txBody>
      </p:sp>
    </p:spTree>
    <p:extLst>
      <p:ext uri="{BB962C8B-B14F-4D97-AF65-F5344CB8AC3E}">
        <p14:creationId xmlns:p14="http://schemas.microsoft.com/office/powerpoint/2010/main" val="3828898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1E299-294A-4D61-9D33-C87619C75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</a:t>
            </a:r>
          </a:p>
        </p:txBody>
      </p:sp>
      <p:pic>
        <p:nvPicPr>
          <p:cNvPr id="4" name="Picture 2" descr="100-0055_STD">
            <a:extLst>
              <a:ext uri="{FF2B5EF4-FFF2-40B4-BE49-F238E27FC236}">
                <a16:creationId xmlns:a16="http://schemas.microsoft.com/office/drawing/2014/main" id="{0CD23A14-0B2B-4B89-956F-2B01A61AD9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186" y="2578727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2F419A-7521-40CA-B1F0-165951CC0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9062" y="1337733"/>
            <a:ext cx="2967683" cy="456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49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E452-EB2E-45D3-AE7C-9B9E667CF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dirty="0"/>
              <a:t>Suggestions for lighting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268FF-F876-4045-911C-6C2BED041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78196"/>
            <a:ext cx="10131425" cy="1456267"/>
          </a:xfrm>
        </p:spPr>
        <p:txBody>
          <a:bodyPr/>
          <a:lstStyle/>
          <a:p>
            <a:r>
              <a:rPr lang="en-US" dirty="0"/>
              <a:t>Task lighting that is adjustable helps provide light on paper or documents or the keyboard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1DF298-8B50-4E25-B452-8FD2E543A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175" y="2625413"/>
            <a:ext cx="2643713" cy="2152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BBDB2E-215A-4389-AD10-685E11190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353" y="2625413"/>
            <a:ext cx="2094749" cy="215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67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9FA0F-1015-4B1E-8C9B-E4E489A03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 office interruptions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30255E-784E-4405-B9FF-237281879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79" y="2391450"/>
            <a:ext cx="3959573" cy="28678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440954-85CF-4480-BD20-63435BB85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778" y="1687194"/>
            <a:ext cx="3446185" cy="28919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9ECFA9-AC7C-4384-8DAA-AD290096D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561" y="1906489"/>
            <a:ext cx="3276600" cy="335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6E47CD-B318-49CA-BC2B-ED0A68617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935" y="4714230"/>
            <a:ext cx="3276600" cy="1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76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C5D17-3717-4D97-AA98-626D640A3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Placement of the monitor AND WINDOWS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F74A8E-9F9D-4577-9145-669B98596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284" y="2709916"/>
            <a:ext cx="2821122" cy="247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9EBD4D-7A8D-43C0-9EB1-06958459F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262" y="2709916"/>
            <a:ext cx="2025379" cy="2472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134C59-1B78-444A-A9D2-6D9E9B21C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546" y="2754333"/>
            <a:ext cx="2821122" cy="30645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E55877-3A71-485C-8EF7-88DF8222083E}"/>
              </a:ext>
            </a:extLst>
          </p:cNvPr>
          <p:cNvSpPr txBox="1"/>
          <p:nvPr/>
        </p:nvSpPr>
        <p:spPr>
          <a:xfrm>
            <a:off x="489284" y="19812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– window behind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86B6CE-AA43-4914-9F6B-B27068BACF4E}"/>
              </a:ext>
            </a:extLst>
          </p:cNvPr>
          <p:cNvSpPr txBox="1"/>
          <p:nvPr/>
        </p:nvSpPr>
        <p:spPr>
          <a:xfrm>
            <a:off x="3632262" y="2065867"/>
            <a:ext cx="1950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-  window in Front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2125B5-0B77-4A85-9296-43929C796D90}"/>
              </a:ext>
            </a:extLst>
          </p:cNvPr>
          <p:cNvSpPr txBox="1"/>
          <p:nvPr/>
        </p:nvSpPr>
        <p:spPr>
          <a:xfrm>
            <a:off x="6587707" y="1941181"/>
            <a:ext cx="3224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YES   -  </a:t>
            </a:r>
          </a:p>
          <a:p>
            <a:r>
              <a:rPr lang="en-US" b="1" dirty="0">
                <a:solidFill>
                  <a:srgbClr val="FFFF00"/>
                </a:solidFill>
              </a:rPr>
              <a:t>WINDOW TO THE SIDE</a:t>
            </a:r>
          </a:p>
        </p:txBody>
      </p:sp>
    </p:spTree>
    <p:extLst>
      <p:ext uri="{BB962C8B-B14F-4D97-AF65-F5344CB8AC3E}">
        <p14:creationId xmlns:p14="http://schemas.microsoft.com/office/powerpoint/2010/main" val="30587461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A0491-CC71-4C35-AC82-2917EEE9E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dirty="0"/>
              <a:t>Eye Strain risk -  looking up close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F9D33-6B98-4AA6-96F1-16CE5863F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3649133"/>
          </a:xfrm>
        </p:spPr>
        <p:txBody>
          <a:bodyPr anchor="t"/>
          <a:lstStyle/>
          <a:p>
            <a:r>
              <a:rPr lang="en-US" sz="2400" b="1" dirty="0"/>
              <a:t>Recommend the 20,20,20 rule</a:t>
            </a:r>
          </a:p>
          <a:p>
            <a:endParaRPr lang="en-US" dirty="0"/>
          </a:p>
          <a:p>
            <a:r>
              <a:rPr lang="en-US" dirty="0"/>
              <a:t>Look up and away from the computer screen </a:t>
            </a:r>
          </a:p>
          <a:p>
            <a:r>
              <a:rPr lang="en-US" dirty="0"/>
              <a:t>Every 20 minutes,  </a:t>
            </a:r>
          </a:p>
          <a:p>
            <a:r>
              <a:rPr lang="en-US" dirty="0"/>
              <a:t>Look away or at a distance of 20 feet,  </a:t>
            </a:r>
          </a:p>
          <a:p>
            <a:r>
              <a:rPr lang="en-US" dirty="0"/>
              <a:t>Look away from the screen for at least 20 seconds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0A9B0D-7778-42C2-A55E-E719B6B17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10509"/>
            <a:ext cx="49911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63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AE063-3030-47B9-B5D7-1EC4C0A00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THOSE VIRTUAL MEETINGS AND LIGHTING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5D248-6078-4AC2-AA4F-6AF502D87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74151"/>
            <a:ext cx="10131425" cy="4322901"/>
          </a:xfrm>
        </p:spPr>
        <p:txBody>
          <a:bodyPr anchor="t">
            <a:normAutofit fontScale="92500" lnSpcReduction="20000"/>
          </a:bodyPr>
          <a:lstStyle/>
          <a:p>
            <a:r>
              <a:rPr lang="en-US" dirty="0"/>
              <a:t>Again no open window light behind you                      You may want to consider using a circle light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Tip:  Using your smart phone turn the camera onto yourself.  Walk around the room until you find a location where the lighting gives a nice look.  Use this area for those virtual meetings.  Double check again before the meeting.</a:t>
            </a:r>
          </a:p>
          <a:p>
            <a:r>
              <a:rPr lang="en-US" dirty="0"/>
              <a:t>Watch the camera angle on the computer you are using for virtual meetings.  Double chin showing???</a:t>
            </a: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DE8EFB5-26E3-43D2-A677-78D568F3C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774" y="2709078"/>
            <a:ext cx="3013369" cy="23132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FB3873-9044-4F8D-9CBB-E0938246D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2646197"/>
            <a:ext cx="2677528" cy="257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316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66BC8-82EA-4201-9ED4-98019EF47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Kids -  Adjusting the work area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FF1FAEA-9321-4495-8329-69DEE828D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410" y="2334126"/>
            <a:ext cx="2224475" cy="2322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CBB16C-52A2-4A5F-8172-9DB465E74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893" y="1703721"/>
            <a:ext cx="2898107" cy="3201801"/>
          </a:xfrm>
          <a:prstGeom prst="rect">
            <a:avLst/>
          </a:prstGeom>
        </p:spPr>
      </p:pic>
      <p:pic>
        <p:nvPicPr>
          <p:cNvPr id="7" name="Picture 6" descr="A person using a computer&#10;&#10;Description automatically generated">
            <a:extLst>
              <a:ext uri="{FF2B5EF4-FFF2-40B4-BE49-F238E27FC236}">
                <a16:creationId xmlns:a16="http://schemas.microsoft.com/office/drawing/2014/main" id="{92B79B93-7590-4F89-9C0E-A97BF13C7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810" y="3890358"/>
            <a:ext cx="3263232" cy="2447424"/>
          </a:xfrm>
          <a:prstGeom prst="rect">
            <a:avLst/>
          </a:prstGeom>
        </p:spPr>
      </p:pic>
      <p:pic>
        <p:nvPicPr>
          <p:cNvPr id="9" name="Picture 8" descr="A person lying on a bed&#10;&#10;Description automatically generated">
            <a:extLst>
              <a:ext uri="{FF2B5EF4-FFF2-40B4-BE49-F238E27FC236}">
                <a16:creationId xmlns:a16="http://schemas.microsoft.com/office/drawing/2014/main" id="{082E2BB1-A0A0-489C-A8E7-FE69026D11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76" t="-1085" r="5987" b="1085"/>
          <a:stretch/>
        </p:blipFill>
        <p:spPr>
          <a:xfrm>
            <a:off x="6803522" y="1703721"/>
            <a:ext cx="2404311" cy="212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95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CD575-1790-44A7-9A5B-D36EE7BE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559" y="685800"/>
            <a:ext cx="10131425" cy="1456267"/>
          </a:xfrm>
        </p:spPr>
        <p:txBody>
          <a:bodyPr anchor="t"/>
          <a:lstStyle/>
          <a:p>
            <a:r>
              <a:rPr lang="en-US" dirty="0"/>
              <a:t>DIY OFFICE HACKS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2A65B0-9C31-4694-8C20-C6CDF2FFD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738" y="1881093"/>
            <a:ext cx="1663774" cy="22736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B281C7-AC1B-4D45-B148-6A96A321A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9" y="4332438"/>
            <a:ext cx="2713525" cy="1552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422424-048A-4F52-9CA0-F1B2EBAFE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099" y="1525070"/>
            <a:ext cx="2114550" cy="274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09575F-5E89-4F6C-8FB7-2A855C6D4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221" y="3235525"/>
            <a:ext cx="2905125" cy="2647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73D062-7361-4F75-95C2-5C59839F0905}"/>
              </a:ext>
            </a:extLst>
          </p:cNvPr>
          <p:cNvSpPr txBox="1"/>
          <p:nvPr/>
        </p:nvSpPr>
        <p:spPr>
          <a:xfrm>
            <a:off x="454442" y="5883475"/>
            <a:ext cx="3844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Sock with rice – possible wrist rest or heat for </a:t>
            </a:r>
            <a:r>
              <a:rPr lang="en-US" dirty="0" err="1"/>
              <a:t>aproximately</a:t>
            </a:r>
            <a:r>
              <a:rPr lang="en-US" dirty="0"/>
              <a:t> 1 minute in the microwave – place on neck or shoulder </a:t>
            </a:r>
          </a:p>
        </p:txBody>
      </p:sp>
    </p:spTree>
    <p:extLst>
      <p:ext uri="{BB962C8B-B14F-4D97-AF65-F5344CB8AC3E}">
        <p14:creationId xmlns:p14="http://schemas.microsoft.com/office/powerpoint/2010/main" val="139818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24677-E972-499B-9C88-977D60A50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Tips for setting a home office that is ergonomically friendly And with stuff you may already have on hand.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FC561-626A-4727-BA2B-BE27FD7E7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3665621"/>
            <a:ext cx="8946541" cy="258277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https://www.youtube.com/watch?v=tIMYheWrrtc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761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2697-71E8-48E7-B1D3-EFE57445D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CA3E1-6BF3-47C1-8E6B-A3851DD0C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Did you learn about ergonomic risks in the home environment?  If so what risks will you look for – </a:t>
            </a:r>
          </a:p>
          <a:p>
            <a:r>
              <a:rPr lang="en-US" dirty="0"/>
              <a:t>Please answer in the chat forum.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489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0183B-128B-48F2-910F-7C86A8CBF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321350-3A62-4955-9BA4-974CE1B13E1C}"/>
              </a:ext>
            </a:extLst>
          </p:cNvPr>
          <p:cNvSpPr/>
          <p:nvPr/>
        </p:nvSpPr>
        <p:spPr>
          <a:xfrm>
            <a:off x="2515666" y="2730623"/>
            <a:ext cx="59305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Did you learn any new solutions?   </a:t>
            </a:r>
          </a:p>
          <a:p>
            <a:endParaRPr lang="en-US" sz="3200" dirty="0"/>
          </a:p>
          <a:p>
            <a:r>
              <a:rPr lang="en-US" sz="2400" dirty="0"/>
              <a:t>Answer in the chat forum</a:t>
            </a:r>
          </a:p>
        </p:txBody>
      </p:sp>
    </p:spTree>
    <p:extLst>
      <p:ext uri="{BB962C8B-B14F-4D97-AF65-F5344CB8AC3E}">
        <p14:creationId xmlns:p14="http://schemas.microsoft.com/office/powerpoint/2010/main" val="1798848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53267-84C8-46FF-ACED-74CDEB65E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20DB8B-1FE6-4FD9-A2CD-6AC6DBD100D2}"/>
              </a:ext>
            </a:extLst>
          </p:cNvPr>
          <p:cNvSpPr/>
          <p:nvPr/>
        </p:nvSpPr>
        <p:spPr>
          <a:xfrm>
            <a:off x="2302043" y="3104147"/>
            <a:ext cx="5148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Will you try any solutions?</a:t>
            </a:r>
          </a:p>
          <a:p>
            <a:endParaRPr lang="en-US" sz="3200" dirty="0"/>
          </a:p>
          <a:p>
            <a:r>
              <a:rPr lang="en-US" sz="2400" dirty="0"/>
              <a:t>Answer in the chat forum </a:t>
            </a:r>
          </a:p>
        </p:txBody>
      </p:sp>
    </p:spTree>
    <p:extLst>
      <p:ext uri="{BB962C8B-B14F-4D97-AF65-F5344CB8AC3E}">
        <p14:creationId xmlns:p14="http://schemas.microsoft.com/office/powerpoint/2010/main" val="36196840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88345-45E6-4F61-A20C-D656E26C2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Would you like further information about ergonomics or our </a:t>
            </a:r>
            <a:r>
              <a:rPr lang="en-US" dirty="0" err="1"/>
              <a:t>bwc</a:t>
            </a:r>
            <a:r>
              <a:rPr lang="en-US" dirty="0"/>
              <a:t> safety consulting services?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DD075-D802-49D2-B040-57A94C977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Kelly Ott, CSP, CHSP</a:t>
            </a:r>
          </a:p>
          <a:p>
            <a:pPr marL="0" indent="0">
              <a:buNone/>
            </a:pPr>
            <a:r>
              <a:rPr lang="en-US" sz="2800" dirty="0"/>
              <a:t>Ohio Bureau of Workers’ Compensation</a:t>
            </a:r>
          </a:p>
          <a:p>
            <a:pPr marL="0" indent="0">
              <a:buNone/>
            </a:pPr>
            <a:r>
              <a:rPr lang="en-US" sz="2800" dirty="0">
                <a:hlinkClick r:id="rId2"/>
              </a:rPr>
              <a:t>kelly.ott.1@bwc.state.oh.us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330-323-0030</a:t>
            </a:r>
          </a:p>
        </p:txBody>
      </p:sp>
    </p:spTree>
    <p:extLst>
      <p:ext uri="{BB962C8B-B14F-4D97-AF65-F5344CB8AC3E}">
        <p14:creationId xmlns:p14="http://schemas.microsoft.com/office/powerpoint/2010/main" val="1120013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C73A7-D12B-43CE-AB6B-7DC24271F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92" y="-154240"/>
            <a:ext cx="10131425" cy="1456267"/>
          </a:xfrm>
        </p:spPr>
        <p:txBody>
          <a:bodyPr/>
          <a:lstStyle/>
          <a:p>
            <a:r>
              <a:rPr lang="en-US" dirty="0"/>
              <a:t>New office furniture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17B7E5-53DC-470A-BAB0-1606EB534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8511" y="4533900"/>
            <a:ext cx="3762375" cy="2324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9A7BEF-7557-4C74-B317-BDD6CF86A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95" y="1421296"/>
            <a:ext cx="2801142" cy="2919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C8F814-385B-4BE5-9B0B-28087C5E1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573" y="1421296"/>
            <a:ext cx="3985830" cy="2919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CD286A-8797-4D82-A033-1B2149E25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7403" y="701154"/>
            <a:ext cx="4317833" cy="3051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07353C-1E10-4C16-9BE8-92B25DE24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0999" y="3806731"/>
            <a:ext cx="3087066" cy="274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15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2D58-AA4D-4A10-9A8A-E11C6EBE7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Lighting issues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572FC2-022E-4C77-9477-DF00D367B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877" y="1973435"/>
            <a:ext cx="2828925" cy="2724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D04302-A3DF-4E31-A345-517375B21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978" y="2231238"/>
            <a:ext cx="4067175" cy="300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C135A4-B0A1-4618-B2BB-C8698043C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441" y="1051891"/>
            <a:ext cx="2967683" cy="456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72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764EA-71E9-41C4-B295-DB2755C74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Lighting during virtual meetings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B2869E-AD0F-4C02-A6EA-40C49F872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0642" y="1764300"/>
            <a:ext cx="4714875" cy="3619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5C9E08-AA2A-492F-9568-620C20E41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67" y="2390848"/>
            <a:ext cx="4111484" cy="27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02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2D284-F749-4E54-9B08-13CCCFE37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>
            <a:normAutofit/>
          </a:bodyPr>
          <a:lstStyle/>
          <a:p>
            <a:r>
              <a:rPr lang="en-US" dirty="0"/>
              <a:t>What are some of the ergonomic risks related to office work especially at home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A0702182-A1C2-4C51-9994-5322371F8A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1148557"/>
              </p:ext>
            </p:extLst>
          </p:nvPr>
        </p:nvGraphicFramePr>
        <p:xfrm>
          <a:off x="685800" y="2406400"/>
          <a:ext cx="10131425" cy="3384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3E0518C-D1AF-4BFC-B8EF-8CA671EBA78F}"/>
              </a:ext>
            </a:extLst>
          </p:cNvPr>
          <p:cNvSpPr txBox="1"/>
          <p:nvPr/>
        </p:nvSpPr>
        <p:spPr>
          <a:xfrm>
            <a:off x="8762999" y="5925234"/>
            <a:ext cx="3115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Pain, stiffness, musculoskeletal injury</a:t>
            </a:r>
          </a:p>
        </p:txBody>
      </p:sp>
    </p:spTree>
    <p:extLst>
      <p:ext uri="{BB962C8B-B14F-4D97-AF65-F5344CB8AC3E}">
        <p14:creationId xmlns:p14="http://schemas.microsoft.com/office/powerpoint/2010/main" val="1501794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00974ED9-C1B5-41EE-8392-57D4B9D390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49213" y="523290"/>
            <a:ext cx="7680325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cs typeface="Rockwell" panose="02060603020205020403" pitchFamily="18" charset="0"/>
              </a:rPr>
              <a:t>Injuries of Concern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6C9CFB2C-AE15-4706-B10F-7BF320B57D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97721" y="1726447"/>
            <a:ext cx="7656512" cy="4475162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Musculoskeletal Disorder (MSD)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400" dirty="0"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	An injury to the body’s soft tissues (e.g., muscles, tendons, ligaments) caused, over time, by work activities</a:t>
            </a:r>
          </a:p>
          <a:p>
            <a:pPr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Strain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400" b="1" dirty="0"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	An injury to a muscle, often caused by overuse</a:t>
            </a:r>
          </a:p>
          <a:p>
            <a:pPr>
              <a:buNone/>
            </a:pPr>
            <a:r>
              <a:rPr lang="en-US" altLang="en-US" sz="2400" b="1" dirty="0">
                <a:solidFill>
                  <a:srgbClr val="FFFF00"/>
                </a:solidFill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Sprain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400" dirty="0"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	An injury that occurs to ligaments caused by a sudden over-tearing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en-US" sz="2400" dirty="0">
              <a:latin typeface="+mj-lt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CADE3991-195A-4380-9BE7-99F0E84D5A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30476" y="274638"/>
            <a:ext cx="7680325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  <a:cs typeface="Rockwell" panose="02060603020205020403" pitchFamily="18" charset="0"/>
              </a:rPr>
              <a:t>Awkward Postures	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8B4448DA-4B07-4249-BC99-752F50B91440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1981200" y="1219201"/>
            <a:ext cx="8229600" cy="4937125"/>
          </a:xfrm>
        </p:spPr>
        <p:txBody>
          <a:bodyPr anchor="t"/>
          <a:lstStyle/>
          <a:p>
            <a:pPr eaLnBrk="1" hangingPunct="1"/>
            <a:r>
              <a:rPr lang="en-US" altLang="en-US" dirty="0">
                <a:latin typeface="+mj-lt"/>
                <a:ea typeface="ＭＳ Ｐゴシック" panose="020B0600070205080204" pitchFamily="34" charset="-128"/>
                <a:cs typeface="Arial" panose="020B0604020202020204" pitchFamily="34" charset="0"/>
              </a:rPr>
              <a:t>Hand &amp; Wrist</a:t>
            </a:r>
          </a:p>
        </p:txBody>
      </p:sp>
      <p:graphicFrame>
        <p:nvGraphicFramePr>
          <p:cNvPr id="36868" name="Object 4">
            <a:extLst>
              <a:ext uri="{FF2B5EF4-FFF2-40B4-BE49-F238E27FC236}">
                <a16:creationId xmlns:a16="http://schemas.microsoft.com/office/drawing/2014/main" id="{0A56DFA7-E742-48E2-95C6-E9101C72F79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57539" y="2595564"/>
          <a:ext cx="2409825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Picture" r:id="rId4" imgW="2409524" imgH="1819529" progId="Word.Picture.8">
                  <p:embed/>
                </p:oleObj>
              </mc:Choice>
              <mc:Fallback>
                <p:oleObj name="Picture" r:id="rId4" imgW="2409524" imgH="1819529" progId="Word.Picture.8">
                  <p:embed/>
                  <p:pic>
                    <p:nvPicPr>
                      <p:cNvPr id="36868" name="Object 4">
                        <a:extLst>
                          <a:ext uri="{FF2B5EF4-FFF2-40B4-BE49-F238E27FC236}">
                            <a16:creationId xmlns:a16="http://schemas.microsoft.com/office/drawing/2014/main" id="{0A56DFA7-E742-48E2-95C6-E9101C72F7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7539" y="2595564"/>
                        <a:ext cx="2409825" cy="181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9" name="Object 5">
            <a:extLst>
              <a:ext uri="{FF2B5EF4-FFF2-40B4-BE49-F238E27FC236}">
                <a16:creationId xmlns:a16="http://schemas.microsoft.com/office/drawing/2014/main" id="{5EC5757B-2351-46F3-A624-417E7C0BB0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13514" y="2533650"/>
          <a:ext cx="2930525" cy="184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Document" r:id="rId6" imgW="3200400" imgH="2019300" progId="Word.Document.8">
                  <p:embed/>
                </p:oleObj>
              </mc:Choice>
              <mc:Fallback>
                <p:oleObj name="Document" r:id="rId6" imgW="3200400" imgH="2019300" progId="Word.Document.8">
                  <p:embed/>
                  <p:pic>
                    <p:nvPicPr>
                      <p:cNvPr id="36869" name="Object 5">
                        <a:extLst>
                          <a:ext uri="{FF2B5EF4-FFF2-40B4-BE49-F238E27FC236}">
                            <a16:creationId xmlns:a16="http://schemas.microsoft.com/office/drawing/2014/main" id="{5EC5757B-2351-46F3-A624-417E7C0BB0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3514" y="2533650"/>
                        <a:ext cx="2930525" cy="184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1060</Words>
  <Application>Microsoft Office PowerPoint</Application>
  <PresentationFormat>Widescreen</PresentationFormat>
  <Paragraphs>155</Paragraphs>
  <Slides>39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Wingdings 2</vt:lpstr>
      <vt:lpstr>Celestial</vt:lpstr>
      <vt:lpstr>Picture</vt:lpstr>
      <vt:lpstr>Document</vt:lpstr>
      <vt:lpstr>Working remotely or from home? How to reduce exposure to ergonomic risk factors   Kelly ott, CSP, CHSP Ergonomist State of Ohio, Bureau of Workers’ compensation - BWC </vt:lpstr>
      <vt:lpstr>Transition</vt:lpstr>
      <vt:lpstr>Home office interruptions</vt:lpstr>
      <vt:lpstr>New office furniture</vt:lpstr>
      <vt:lpstr>Lighting issues</vt:lpstr>
      <vt:lpstr>Lighting during virtual meetings</vt:lpstr>
      <vt:lpstr>What are some of the ergonomic risks related to office work especially at home</vt:lpstr>
      <vt:lpstr>Injuries of Concern</vt:lpstr>
      <vt:lpstr>Awkward Postures </vt:lpstr>
      <vt:lpstr>Ergonomic risk - Wrist</vt:lpstr>
      <vt:lpstr>Goal is to keep a Neutral posture</vt:lpstr>
      <vt:lpstr>Ergonomic risk : Awkward neck and shoulder posture</vt:lpstr>
      <vt:lpstr>Awkward postures - neck</vt:lpstr>
      <vt:lpstr>Awkward neck postures</vt:lpstr>
      <vt:lpstr>Text Neck</vt:lpstr>
      <vt:lpstr>PowerPoint Presentation</vt:lpstr>
      <vt:lpstr>POSTURE (think neutral!)</vt:lpstr>
      <vt:lpstr>Sitting in neutral postures</vt:lpstr>
      <vt:lpstr> The chair </vt:lpstr>
      <vt:lpstr>Chairs???? Uncomfortable  and not ergonomically friendly</vt:lpstr>
      <vt:lpstr>Home office tips</vt:lpstr>
      <vt:lpstr>PowerPoint Presentation</vt:lpstr>
      <vt:lpstr>Tips For height adjustments and support</vt:lpstr>
      <vt:lpstr>Ergonomic risk – Repeated static posture</vt:lpstr>
      <vt:lpstr>Suggestions to keep moving</vt:lpstr>
      <vt:lpstr>Options for standing in the home office</vt:lpstr>
      <vt:lpstr>Lighting risks</vt:lpstr>
      <vt:lpstr>lighting</vt:lpstr>
      <vt:lpstr>Suggestions for lighting</vt:lpstr>
      <vt:lpstr>Placement of the monitor AND WINDOWS </vt:lpstr>
      <vt:lpstr>Eye Strain risk -  looking up close  </vt:lpstr>
      <vt:lpstr>THOSE VIRTUAL MEETINGS AND LIGHTING</vt:lpstr>
      <vt:lpstr>Kids -  Adjusting the work area</vt:lpstr>
      <vt:lpstr>DIY OFFICE HACKS</vt:lpstr>
      <vt:lpstr>Tips for setting a home office that is ergonomically friendly And with stuff you may already have on hand.</vt:lpstr>
      <vt:lpstr>REview</vt:lpstr>
      <vt:lpstr>Review</vt:lpstr>
      <vt:lpstr>review</vt:lpstr>
      <vt:lpstr>Would you like further information about ergonomics or our bwc safety consulting services?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remotely or from home? How to reduce exposure to ergonomic risk factors   Kelly ott, CSP, CHSP Ergonomist State of Ohio, Bureau of Workers’ compensation - BWC </dc:title>
  <dc:creator>Clayton-Ott, Kelly</dc:creator>
  <cp:lastModifiedBy>Clayton-Ott, Kelly</cp:lastModifiedBy>
  <cp:revision>3</cp:revision>
  <dcterms:created xsi:type="dcterms:W3CDTF">2020-10-13T13:53:28Z</dcterms:created>
  <dcterms:modified xsi:type="dcterms:W3CDTF">2020-10-13T18:18:57Z</dcterms:modified>
</cp:coreProperties>
</file>