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1"/>
  </p:notesMasterIdLst>
  <p:sldIdLst>
    <p:sldId id="290" r:id="rId2"/>
    <p:sldId id="256" r:id="rId3"/>
    <p:sldId id="258" r:id="rId4"/>
    <p:sldId id="259" r:id="rId5"/>
    <p:sldId id="276" r:id="rId6"/>
    <p:sldId id="287" r:id="rId7"/>
    <p:sldId id="282" r:id="rId8"/>
    <p:sldId id="281" r:id="rId9"/>
    <p:sldId id="283" r:id="rId10"/>
    <p:sldId id="284" r:id="rId11"/>
    <p:sldId id="268" r:id="rId12"/>
    <p:sldId id="285" r:id="rId13"/>
    <p:sldId id="272" r:id="rId14"/>
    <p:sldId id="286" r:id="rId15"/>
    <p:sldId id="291" r:id="rId16"/>
    <p:sldId id="288" r:id="rId17"/>
    <p:sldId id="277" r:id="rId18"/>
    <p:sldId id="278" r:id="rId19"/>
    <p:sldId id="292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86" autoAdjust="0"/>
    <p:restoredTop sz="94660"/>
  </p:normalViewPr>
  <p:slideViewPr>
    <p:cSldViewPr snapToGrid="0">
      <p:cViewPr varScale="1">
        <p:scale>
          <a:sx n="67" d="100"/>
          <a:sy n="67" d="100"/>
        </p:scale>
        <p:origin x="51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A23401-35C1-4217-9199-466744615454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BA303E-3CC2-4CA2-BC32-4A0921431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845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7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5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1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5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1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5" y="609603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7" y="609600"/>
            <a:ext cx="7060151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71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6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69" y="2160590"/>
            <a:ext cx="4184035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7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7" y="2737249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4" y="2160983"/>
            <a:ext cx="418561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6" y="2737249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3" y="514928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51" indent="0">
              <a:buNone/>
              <a:defRPr sz="1400"/>
            </a:lvl2pPr>
            <a:lvl3pPr marL="914104" indent="0">
              <a:buNone/>
              <a:defRPr sz="1200"/>
            </a:lvl3pPr>
            <a:lvl4pPr marL="1371155" indent="0">
              <a:buNone/>
              <a:defRPr sz="1000"/>
            </a:lvl4pPr>
            <a:lvl5pPr marL="1828205" indent="0">
              <a:buNone/>
              <a:defRPr sz="1000"/>
            </a:lvl5pPr>
            <a:lvl6pPr marL="2285258" indent="0">
              <a:buNone/>
              <a:defRPr sz="1000"/>
            </a:lvl6pPr>
            <a:lvl7pPr marL="2742309" indent="0">
              <a:buNone/>
              <a:defRPr sz="1000"/>
            </a:lvl7pPr>
            <a:lvl8pPr marL="3199360" indent="0">
              <a:buNone/>
              <a:defRPr sz="1000"/>
            </a:lvl8pPr>
            <a:lvl9pPr marL="3656411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6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5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6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2160590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6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5" y="6041366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5" y="6041366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189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891" indent="-342891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74503-A5D7-4BE0-9193-D577C6236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946" y="263935"/>
            <a:ext cx="8596668" cy="1320800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McKinley Chapter</a:t>
            </a:r>
            <a:endParaRPr lang="en-US" sz="6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BC77D6C-3D77-4688-AFC9-9906119038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5219" y="1176557"/>
            <a:ext cx="3901976" cy="385683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98FD99-2DC5-45A1-91FF-63418A2A5742}"/>
              </a:ext>
            </a:extLst>
          </p:cNvPr>
          <p:cNvSpPr txBox="1"/>
          <p:nvPr/>
        </p:nvSpPr>
        <p:spPr>
          <a:xfrm>
            <a:off x="595617" y="5033395"/>
            <a:ext cx="90129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AMERICAN SOCIETY OF </a:t>
            </a:r>
          </a:p>
          <a:p>
            <a:pPr algn="ctr"/>
            <a:r>
              <a:rPr lang="en-US" sz="6000" b="1" dirty="0"/>
              <a:t>SAFETY PROFESSIONALS</a:t>
            </a:r>
          </a:p>
        </p:txBody>
      </p:sp>
    </p:spTree>
    <p:extLst>
      <p:ext uri="{BB962C8B-B14F-4D97-AF65-F5344CB8AC3E}">
        <p14:creationId xmlns:p14="http://schemas.microsoft.com/office/powerpoint/2010/main" val="2068150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03E52-2F01-4FC2-8136-29AB7D88F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944" y="1477978"/>
            <a:ext cx="9301553" cy="732183"/>
          </a:xfrm>
        </p:spPr>
        <p:txBody>
          <a:bodyPr>
            <a:normAutofit fontScale="90000"/>
          </a:bodyPr>
          <a:lstStyle/>
          <a:p>
            <a:r>
              <a:rPr lang="en-US" altLang="en-US" b="1" dirty="0">
                <a:solidFill>
                  <a:srgbClr val="0033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Your Career and Your Company Benefits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8D941A-FC82-4F0E-8D34-5EB2AD861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4817" y="103644"/>
            <a:ext cx="5016329" cy="137433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E10D44C-6AFB-4E64-8609-06722144F97F}"/>
              </a:ext>
            </a:extLst>
          </p:cNvPr>
          <p:cNvSpPr/>
          <p:nvPr/>
        </p:nvSpPr>
        <p:spPr>
          <a:xfrm>
            <a:off x="577943" y="2073627"/>
            <a:ext cx="910424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13" indent="-274313">
              <a:buClr>
                <a:srgbClr val="003399"/>
              </a:buClr>
              <a:buFont typeface="Wingdings" pitchFamily="2" charset="2"/>
              <a:buChar char="§"/>
              <a:defRPr/>
            </a:pPr>
            <a:r>
              <a:rPr lang="en-US" sz="3000" b="1" u="sng" dirty="0"/>
              <a:t>Your</a:t>
            </a:r>
            <a:r>
              <a:rPr lang="en-US" sz="3000" b="1" dirty="0"/>
              <a:t> 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personal career </a:t>
            </a:r>
            <a:r>
              <a:rPr lang="en-US" sz="3000" b="1" dirty="0"/>
              <a:t>knowledge and status are higher with ASSP membership.  Access to a network of Safety Professionals across the country.</a:t>
            </a:r>
          </a:p>
          <a:p>
            <a:pPr>
              <a:buClr>
                <a:srgbClr val="003399"/>
              </a:buClr>
              <a:defRPr/>
            </a:pPr>
            <a:endParaRPr lang="en-US" sz="3000" b="1" u="sng" dirty="0"/>
          </a:p>
          <a:p>
            <a:pPr marL="274313" indent="-274313">
              <a:buClr>
                <a:srgbClr val="003399"/>
              </a:buClr>
              <a:buFont typeface="Wingdings" pitchFamily="2" charset="2"/>
              <a:buChar char="§"/>
              <a:defRPr/>
            </a:pPr>
            <a:r>
              <a:rPr lang="en-US" sz="3000" b="1" u="sng" dirty="0"/>
              <a:t>Your</a:t>
            </a:r>
            <a:r>
              <a:rPr lang="en-US" sz="3000" b="1" dirty="0"/>
              <a:t> </a:t>
            </a:r>
            <a:r>
              <a:rPr lang="en-US" sz="3000" b="1" dirty="0">
                <a:solidFill>
                  <a:srgbClr val="003399"/>
                </a:solidFill>
              </a:rPr>
              <a:t>company</a:t>
            </a:r>
            <a:r>
              <a:rPr lang="en-US" sz="3000" b="1" dirty="0"/>
              <a:t> and </a:t>
            </a:r>
            <a:r>
              <a:rPr lang="en-US" sz="3000" b="1" u="sng" dirty="0"/>
              <a:t>you</a:t>
            </a:r>
            <a:r>
              <a:rPr lang="en-US" sz="3000" b="1" dirty="0"/>
              <a:t> benefit by getting advanced information, knowledge and training to be 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effective in preventing injuries and illnesses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/>
              <a:t>which helps your company’s bottom line and your professional status.</a:t>
            </a:r>
            <a:endParaRPr lang="en-US" sz="3000" b="1" u="sng" dirty="0"/>
          </a:p>
        </p:txBody>
      </p:sp>
    </p:spTree>
    <p:extLst>
      <p:ext uri="{BB962C8B-B14F-4D97-AF65-F5344CB8AC3E}">
        <p14:creationId xmlns:p14="http://schemas.microsoft.com/office/powerpoint/2010/main" val="313736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94"/>
    </mc:Choice>
    <mc:Fallback xmlns="">
      <p:transition spd="slow" advTm="177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Placeholder 3">
            <a:extLst>
              <a:ext uri="{FF2B5EF4-FFF2-40B4-BE49-F238E27FC236}">
                <a16:creationId xmlns:a16="http://schemas.microsoft.com/office/drawing/2014/main" id="{4CC2BE58-794F-457A-9DDB-EEE738BFEA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1229" y="1676400"/>
            <a:ext cx="7772400" cy="3505200"/>
          </a:xfrm>
        </p:spPr>
        <p:txBody>
          <a:bodyPr/>
          <a:lstStyle/>
          <a:p>
            <a:pPr algn="ctr" eaLnBrk="1" hangingPunct="1"/>
            <a:r>
              <a:rPr lang="en-US" altLang="en-US" sz="4400" dirty="0">
                <a:solidFill>
                  <a:schemeClr val="tx1"/>
                </a:solidFill>
                <a:latin typeface="Arial Black" panose="020B0A04020102020204" pitchFamily="34" charset="0"/>
              </a:rPr>
              <a:t>Member Benefits       that can</a:t>
            </a:r>
          </a:p>
          <a:p>
            <a:pPr algn="ctr" eaLnBrk="1" hangingPunct="1"/>
            <a:r>
              <a:rPr lang="en-US" altLang="en-US" sz="4400" dirty="0">
                <a:solidFill>
                  <a:schemeClr val="tx1"/>
                </a:solidFill>
                <a:latin typeface="Arial Black" panose="020B0A04020102020204" pitchFamily="34" charset="0"/>
              </a:rPr>
              <a:t>Enhance Your Career and Safety Performance</a:t>
            </a:r>
          </a:p>
        </p:txBody>
      </p:sp>
    </p:spTree>
    <p:extLst>
      <p:ext uri="{BB962C8B-B14F-4D97-AF65-F5344CB8AC3E}">
        <p14:creationId xmlns:p14="http://schemas.microsoft.com/office/powerpoint/2010/main" val="1007754842"/>
      </p:ext>
    </p:extLst>
  </p:cSld>
  <p:clrMapOvr>
    <a:masterClrMapping/>
  </p:clrMapOvr>
  <p:transition advTm="584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8.33333E-7 2.22222E-6 L -8.33333E-7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268F9-8564-41D0-8D0F-1620D75AA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863" y="508061"/>
            <a:ext cx="9105644" cy="11995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PROFESSIONAL SAFETY </a:t>
            </a:r>
          </a:p>
          <a:p>
            <a:pPr marL="0" indent="0">
              <a:buNone/>
            </a:pPr>
            <a:r>
              <a:rPr lang="en-US" sz="4400" dirty="0">
                <a:latin typeface="Arial Black" panose="020B0A04020102020204" pitchFamily="34" charset="0"/>
              </a:rPr>
              <a:t>	Monthly Magazine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284983-25EF-4608-94A5-A73CD5491A96}"/>
              </a:ext>
            </a:extLst>
          </p:cNvPr>
          <p:cNvSpPr/>
          <p:nvPr/>
        </p:nvSpPr>
        <p:spPr>
          <a:xfrm>
            <a:off x="525137" y="2340939"/>
            <a:ext cx="6096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3200" b="1" dirty="0">
                <a:solidFill>
                  <a:srgbClr val="003399"/>
                </a:solidFill>
              </a:rPr>
              <a:t>Feature Articles</a:t>
            </a:r>
          </a:p>
          <a:p>
            <a:r>
              <a:rPr lang="en-US" altLang="en-US" sz="3200" b="1" dirty="0">
                <a:solidFill>
                  <a:srgbClr val="003399"/>
                </a:solidFill>
              </a:rPr>
              <a:t>Rules and </a:t>
            </a:r>
            <a:r>
              <a:rPr lang="en-US" altLang="en-US" sz="3200" b="1" dirty="0" err="1">
                <a:solidFill>
                  <a:srgbClr val="003399"/>
                </a:solidFill>
              </a:rPr>
              <a:t>Regs</a:t>
            </a:r>
            <a:endParaRPr lang="en-US" altLang="en-US" sz="3200" dirty="0"/>
          </a:p>
          <a:p>
            <a:r>
              <a:rPr lang="en-US" altLang="en-US" sz="3200" b="1" dirty="0">
                <a:solidFill>
                  <a:srgbClr val="003399"/>
                </a:solidFill>
              </a:rPr>
              <a:t>Industry Notes</a:t>
            </a:r>
            <a:endParaRPr lang="en-US" altLang="en-US" sz="3200" dirty="0"/>
          </a:p>
          <a:p>
            <a:r>
              <a:rPr lang="en-US" altLang="en-US" sz="3200" b="1" dirty="0">
                <a:solidFill>
                  <a:srgbClr val="003399"/>
                </a:solidFill>
              </a:rPr>
              <a:t>Standards</a:t>
            </a:r>
            <a:endParaRPr lang="en-US" altLang="en-US" sz="3200" dirty="0"/>
          </a:p>
          <a:p>
            <a:r>
              <a:rPr lang="en-US" altLang="en-US" sz="3200" b="1" dirty="0">
                <a:solidFill>
                  <a:srgbClr val="003399"/>
                </a:solidFill>
              </a:rPr>
              <a:t>Safety/Business book reviews</a:t>
            </a:r>
            <a:r>
              <a:rPr lang="en-US" altLang="en-US" sz="3200" dirty="0"/>
              <a:t> </a:t>
            </a:r>
          </a:p>
          <a:p>
            <a:r>
              <a:rPr lang="en-US" altLang="en-US" sz="3200" b="1" dirty="0">
                <a:solidFill>
                  <a:srgbClr val="003399"/>
                </a:solidFill>
              </a:rPr>
              <a:t>Best Practices/Articles</a:t>
            </a:r>
            <a:endParaRPr lang="en-US" altLang="en-US" sz="3200" dirty="0"/>
          </a:p>
          <a:p>
            <a:r>
              <a:rPr lang="en-US" altLang="en-US" sz="3200" b="1" dirty="0">
                <a:solidFill>
                  <a:srgbClr val="003399"/>
                </a:solidFill>
              </a:rPr>
              <a:t>Over 120 SH&amp;E events listed</a:t>
            </a:r>
            <a:r>
              <a:rPr lang="en-US" altLang="en-US" sz="3200" dirty="0">
                <a:solidFill>
                  <a:srgbClr val="003399"/>
                </a:solidFill>
              </a:rPr>
              <a:t> </a:t>
            </a:r>
          </a:p>
          <a:p>
            <a:r>
              <a:rPr lang="en-US" altLang="en-US" sz="3200" b="1" dirty="0">
                <a:solidFill>
                  <a:srgbClr val="003399"/>
                </a:solidFill>
              </a:rPr>
              <a:t>New Product innovations</a:t>
            </a:r>
            <a:endParaRPr lang="en-US" altLang="en-US" sz="3200" dirty="0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76EA4E88-46A3-4F30-9199-5D4132D7F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91" y="1707617"/>
            <a:ext cx="2944856" cy="3609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117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61"/>
    </mc:Choice>
    <mc:Fallback xmlns="">
      <p:transition spd="slow" advTm="1136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Box 4">
            <a:extLst>
              <a:ext uri="{FF2B5EF4-FFF2-40B4-BE49-F238E27FC236}">
                <a16:creationId xmlns:a16="http://schemas.microsoft.com/office/drawing/2014/main" id="{FA92D1E3-58CA-4C7F-B47F-0CE9884F2F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723" y="294861"/>
            <a:ext cx="819968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003399"/>
                </a:solidFill>
                <a:cs typeface="Arial" panose="020B0604020202020204" pitchFamily="34" charset="0"/>
              </a:rPr>
              <a:t>Hard Copy and/or</a:t>
            </a:r>
          </a:p>
          <a:p>
            <a:pPr algn="ctr" eaLnBrk="1" hangingPunct="1"/>
            <a:r>
              <a:rPr lang="en-US" altLang="en-US" sz="3200" b="1" dirty="0">
                <a:solidFill>
                  <a:srgbClr val="003399"/>
                </a:solidFill>
                <a:cs typeface="Arial" panose="020B0604020202020204" pitchFamily="34" charset="0"/>
              </a:rPr>
              <a:t>E-Delivery of Professional Safety Journal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50D7695D-11D2-438D-9B03-2D921159C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27" y="1510365"/>
            <a:ext cx="10581123" cy="4890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0868832"/>
      </p:ext>
    </p:extLst>
  </p:cSld>
  <p:clrMapOvr>
    <a:masterClrMapping/>
  </p:clrMapOvr>
  <p:transition advTm="6743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E83E2-0734-4489-BB0D-BF62438D2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3319" y="385894"/>
            <a:ext cx="3590488" cy="964735"/>
          </a:xfrm>
        </p:spPr>
        <p:txBody>
          <a:bodyPr>
            <a:normAutofit/>
          </a:bodyPr>
          <a:lstStyle/>
          <a:p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ASSP.ORG</a:t>
            </a:r>
            <a:endParaRPr lang="en-US" sz="4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A1321C-EE7B-4EED-9227-96F8799DD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737" y="1167117"/>
            <a:ext cx="10117123" cy="56908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4659412-436D-4304-8D46-927C1639878B}"/>
              </a:ext>
            </a:extLst>
          </p:cNvPr>
          <p:cNvSpPr txBox="1"/>
          <p:nvPr/>
        </p:nvSpPr>
        <p:spPr>
          <a:xfrm>
            <a:off x="0" y="385894"/>
            <a:ext cx="31710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1">
                    <a:lumMod val="75000"/>
                  </a:schemeClr>
                </a:solidFill>
              </a:rPr>
              <a:t>Web Links-</a:t>
            </a:r>
            <a:endParaRPr lang="en-US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8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257"/>
    </mc:Choice>
    <mc:Fallback xmlns="">
      <p:transition spd="slow" advTm="21257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99CD586-0745-45DF-9BC4-2DC622AAF8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5216" y="1009925"/>
            <a:ext cx="10901571" cy="5848075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E3139D7-7BF0-41DB-B6F6-1CAA24C3B2E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1303" y="240486"/>
            <a:ext cx="30636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1">
                    <a:lumMod val="75000"/>
                  </a:schemeClr>
                </a:solidFill>
              </a:rPr>
              <a:t>Web Links-</a:t>
            </a:r>
            <a:endParaRPr lang="en-US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3260E4-274D-4EE9-ABA2-4CBC92724EE1}"/>
              </a:ext>
            </a:extLst>
          </p:cNvPr>
          <p:cNvSpPr txBox="1"/>
          <p:nvPr/>
        </p:nvSpPr>
        <p:spPr>
          <a:xfrm>
            <a:off x="3120706" y="195745"/>
            <a:ext cx="70509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RegionVII.ASSP.ORG</a:t>
            </a:r>
            <a:endParaRPr lang="en-US" sz="4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1419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D00AAEB-CD82-4BD9-95B2-8A476DD28196}"/>
              </a:ext>
            </a:extLst>
          </p:cNvPr>
          <p:cNvSpPr txBox="1"/>
          <p:nvPr/>
        </p:nvSpPr>
        <p:spPr>
          <a:xfrm>
            <a:off x="3104121" y="149994"/>
            <a:ext cx="56691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mckinley.assp.org</a:t>
            </a:r>
          </a:p>
          <a:p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94E5DF-5AC9-4E70-870E-7E07D32DA699}"/>
              </a:ext>
            </a:extLst>
          </p:cNvPr>
          <p:cNvSpPr txBox="1"/>
          <p:nvPr/>
        </p:nvSpPr>
        <p:spPr>
          <a:xfrm>
            <a:off x="0" y="283344"/>
            <a:ext cx="31710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1">
                    <a:lumMod val="75000"/>
                  </a:schemeClr>
                </a:solidFill>
              </a:rPr>
              <a:t>Web Link-</a:t>
            </a:r>
            <a:endParaRPr lang="en-US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B27ED7-57DB-4D2C-ABAB-00BC6BFF1E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25" t="5416" r="15234" b="11601"/>
          <a:stretch/>
        </p:blipFill>
        <p:spPr>
          <a:xfrm>
            <a:off x="1171575" y="1052785"/>
            <a:ext cx="8734425" cy="569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9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42"/>
    </mc:Choice>
    <mc:Fallback xmlns="">
      <p:transition spd="slow" advTm="11542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A72E21-B2E6-4B89-9E6C-1B6A440F0460}"/>
              </a:ext>
            </a:extLst>
          </p:cNvPr>
          <p:cNvSpPr txBox="1"/>
          <p:nvPr/>
        </p:nvSpPr>
        <p:spPr>
          <a:xfrm>
            <a:off x="2476501" y="233363"/>
            <a:ext cx="6019800" cy="11387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003399"/>
                </a:solidFill>
                <a:latin typeface="+mj-lt"/>
              </a:rPr>
              <a:t>Chapters</a:t>
            </a:r>
            <a:r>
              <a:rPr lang="en-US" sz="2800" b="1" dirty="0">
                <a:solidFill>
                  <a:srgbClr val="003399"/>
                </a:solidFill>
                <a:latin typeface="+mj-lt"/>
              </a:rPr>
              <a:t> </a:t>
            </a:r>
          </a:p>
          <a:p>
            <a:pPr algn="ctr">
              <a:defRPr/>
            </a:pPr>
            <a:endParaRPr lang="en-US" sz="2800" b="1" dirty="0">
              <a:latin typeface="+mj-lt"/>
            </a:endParaRPr>
          </a:p>
        </p:txBody>
      </p:sp>
      <p:pic>
        <p:nvPicPr>
          <p:cNvPr id="38917" name="Picture 5">
            <a:extLst>
              <a:ext uri="{FF2B5EF4-FFF2-40B4-BE49-F238E27FC236}">
                <a16:creationId xmlns:a16="http://schemas.microsoft.com/office/drawing/2014/main" id="{9C22689F-3014-4D38-9F71-56EF2A65D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95" y="3443725"/>
            <a:ext cx="4707027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1BD5158F-6864-480C-BC3E-FFAA1E5C2E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1" y="1127126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sz="2400" b="1" dirty="0">
                <a:cs typeface="Arial" pitchFamily="34" charset="0"/>
              </a:rPr>
              <a:t> </a:t>
            </a:r>
            <a:r>
              <a:rPr lang="en-US" sz="3200" b="1" dirty="0">
                <a:cs typeface="Arial" pitchFamily="34" charset="0"/>
              </a:rPr>
              <a:t>Technical meetings, networking, local PDCs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Char char="•"/>
              <a:defRPr/>
            </a:pPr>
            <a:r>
              <a:rPr lang="en-US" sz="3200" b="1" dirty="0">
                <a:cs typeface="Arial" pitchFamily="34" charset="0"/>
              </a:rPr>
              <a:t> Newsletter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Char char="•"/>
              <a:defRPr/>
            </a:pPr>
            <a:r>
              <a:rPr lang="en-US" sz="3200" b="1" dirty="0">
                <a:cs typeface="Arial" pitchFamily="34" charset="0"/>
              </a:rPr>
              <a:t>Media relations</a:t>
            </a:r>
          </a:p>
        </p:txBody>
      </p:sp>
      <p:pic>
        <p:nvPicPr>
          <p:cNvPr id="8" name="Picture 7" descr="news1">
            <a:extLst>
              <a:ext uri="{FF2B5EF4-FFF2-40B4-BE49-F238E27FC236}">
                <a16:creationId xmlns:a16="http://schemas.microsoft.com/office/drawing/2014/main" id="{BA25C231-DF63-4795-8861-644D5CBAD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534" y="2036763"/>
            <a:ext cx="5962271" cy="4732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region5roc102408a.jpg">
            <a:extLst>
              <a:ext uri="{FF2B5EF4-FFF2-40B4-BE49-F238E27FC236}">
                <a16:creationId xmlns:a16="http://schemas.microsoft.com/office/drawing/2014/main" id="{829BD7E6-CFCA-438E-97A7-99E4B939EC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8743" y="4636297"/>
            <a:ext cx="2812256" cy="195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6035965"/>
      </p:ext>
    </p:extLst>
  </p:cSld>
  <p:clrMapOvr>
    <a:masterClrMapping/>
  </p:clrMapOvr>
  <p:transition advTm="106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4">
            <a:extLst>
              <a:ext uri="{FF2B5EF4-FFF2-40B4-BE49-F238E27FC236}">
                <a16:creationId xmlns:a16="http://schemas.microsoft.com/office/drawing/2014/main" id="{2128D237-CEE4-4FB0-9FDD-9B91F521E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677" y="1292606"/>
            <a:ext cx="8657439" cy="5281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189" indent="-457189" eaLnBrk="1" hangingPunct="1"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en-US" altLang="en-US" sz="2800" b="1" dirty="0">
                <a:cs typeface="Arial" panose="020B0604020202020204" pitchFamily="34" charset="0"/>
              </a:rPr>
              <a:t>Identify the key issues and challenges facing  </a:t>
            </a:r>
          </a:p>
          <a:p>
            <a:pPr eaLnBrk="1" hangingPunct="1">
              <a:buClr>
                <a:srgbClr val="003399"/>
              </a:buClr>
            </a:pPr>
            <a:r>
              <a:rPr lang="en-US" altLang="en-US" sz="2800" b="1" dirty="0">
                <a:cs typeface="Arial" panose="020B0604020202020204" pitchFamily="34" charset="0"/>
              </a:rPr>
              <a:t>    safety professionals</a:t>
            </a:r>
          </a:p>
          <a:p>
            <a:pPr eaLnBrk="1" hangingPunct="1">
              <a:buClr>
                <a:srgbClr val="003399"/>
              </a:buClr>
              <a:buFont typeface="Arial" panose="020B0604020202020204" pitchFamily="34" charset="0"/>
              <a:buChar char="•"/>
            </a:pPr>
            <a:endParaRPr lang="en-US" altLang="en-US" sz="2800" b="1" dirty="0">
              <a:cs typeface="Arial" panose="020B0604020202020204" pitchFamily="34" charset="0"/>
            </a:endParaRPr>
          </a:p>
          <a:p>
            <a:pPr marL="457189" indent="-457189" eaLnBrk="1" hangingPunct="1"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en-US" altLang="en-US" sz="2800" b="1" dirty="0">
                <a:cs typeface="Arial" panose="020B0604020202020204" pitchFamily="34" charset="0"/>
              </a:rPr>
              <a:t>Deliver programs that build the skills and  </a:t>
            </a:r>
          </a:p>
          <a:p>
            <a:pPr eaLnBrk="1" hangingPunct="1">
              <a:buClr>
                <a:srgbClr val="003399"/>
              </a:buClr>
            </a:pPr>
            <a:r>
              <a:rPr lang="en-US" altLang="en-US" sz="2800" b="1" dirty="0">
                <a:cs typeface="Arial" panose="020B0604020202020204" pitchFamily="34" charset="0"/>
              </a:rPr>
              <a:t>     knowledge for SH&amp;E professionals to succeed</a:t>
            </a:r>
          </a:p>
          <a:p>
            <a:pPr eaLnBrk="1" hangingPunct="1">
              <a:buClr>
                <a:srgbClr val="003399"/>
              </a:buClr>
              <a:buFont typeface="Arial" panose="020B0604020202020204" pitchFamily="34" charset="0"/>
              <a:buChar char="•"/>
            </a:pPr>
            <a:endParaRPr lang="en-US" altLang="en-US" sz="2800" b="1" dirty="0">
              <a:cs typeface="Arial" panose="020B0604020202020204" pitchFamily="34" charset="0"/>
            </a:endParaRPr>
          </a:p>
          <a:p>
            <a:pPr marL="457189" indent="-457189" eaLnBrk="1" hangingPunct="1"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cs typeface="Arial" panose="020B0604020202020204" pitchFamily="34" charset="0"/>
              </a:rPr>
              <a:t>Certification Preparation Workshops</a:t>
            </a:r>
          </a:p>
          <a:p>
            <a:pPr marL="800080" lvl="3" indent="-342891">
              <a:spcBef>
                <a:spcPct val="20000"/>
              </a:spcBef>
              <a:buClr>
                <a:srgbClr val="003399"/>
              </a:buClr>
              <a:buSzPct val="70000"/>
              <a:buFont typeface="Wingdings" pitchFamily="2" charset="2"/>
              <a:buChar char="§"/>
              <a:defRPr/>
            </a:pPr>
            <a:r>
              <a:rPr lang="en-US" sz="2800" dirty="0">
                <a:cs typeface="Arial" panose="020B0604020202020204" pitchFamily="34" charset="0"/>
              </a:rPr>
              <a:t> ASP, CSP, OHST, CHST </a:t>
            </a:r>
          </a:p>
          <a:p>
            <a:pPr marL="457189" lvl="3" indent="0">
              <a:spcBef>
                <a:spcPct val="20000"/>
              </a:spcBef>
              <a:buClr>
                <a:srgbClr val="003399"/>
              </a:buClr>
              <a:buSzPct val="70000"/>
              <a:defRPr/>
            </a:pPr>
            <a:endParaRPr lang="en-US" altLang="en-US" sz="2800" dirty="0">
              <a:cs typeface="Arial" panose="020B0604020202020204" pitchFamily="34" charset="0"/>
            </a:endParaRPr>
          </a:p>
          <a:p>
            <a:pPr marL="457189" indent="-457189" eaLnBrk="1" hangingPunct="1"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en-US" altLang="en-US" sz="2800" b="1" dirty="0">
                <a:cs typeface="Arial" panose="020B0604020202020204" pitchFamily="34" charset="0"/>
              </a:rPr>
              <a:t>Earn IACET CEU’s to maintain certifications</a:t>
            </a:r>
          </a:p>
          <a:p>
            <a:pPr eaLnBrk="1" hangingPunct="1">
              <a:buClr>
                <a:srgbClr val="003399"/>
              </a:buClr>
              <a:buFont typeface="Arial" panose="020B0604020202020204" pitchFamily="34" charset="0"/>
              <a:buChar char="•"/>
            </a:pPr>
            <a:endParaRPr lang="en-US" sz="2800" b="1" dirty="0">
              <a:cs typeface="Arial" panose="020B0604020202020204" pitchFamily="34" charset="0"/>
            </a:endParaRPr>
          </a:p>
          <a:p>
            <a:pPr eaLnBrk="1" hangingPunct="1"/>
            <a:endParaRPr lang="en-US" altLang="en-US" dirty="0">
              <a:latin typeface="Constantia" panose="02030602050306030303" pitchFamily="18" charset="0"/>
            </a:endParaRPr>
          </a:p>
        </p:txBody>
      </p:sp>
      <p:sp>
        <p:nvSpPr>
          <p:cNvPr id="59396" name="TextBox 7">
            <a:extLst>
              <a:ext uri="{FF2B5EF4-FFF2-40B4-BE49-F238E27FC236}">
                <a16:creationId xmlns:a16="http://schemas.microsoft.com/office/drawing/2014/main" id="{E34B2264-57DE-447E-B3AC-4822F58DA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169" y="184558"/>
            <a:ext cx="1148432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3399"/>
                </a:solidFill>
                <a:cs typeface="Arial" panose="020B0604020202020204" pitchFamily="34" charset="0"/>
              </a:rPr>
              <a:t>Professional Development Thru ASSP</a:t>
            </a:r>
          </a:p>
        </p:txBody>
      </p:sp>
      <p:pic>
        <p:nvPicPr>
          <p:cNvPr id="46081" name="Picture 1">
            <a:extLst>
              <a:ext uri="{FF2B5EF4-FFF2-40B4-BE49-F238E27FC236}">
                <a16:creationId xmlns:a16="http://schemas.microsoft.com/office/drawing/2014/main" id="{2CA6C869-B88D-4516-9E64-FF5A27512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320" y="5764966"/>
            <a:ext cx="1232483" cy="704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6161638"/>
      </p:ext>
    </p:extLst>
  </p:cSld>
  <p:clrMapOvr>
    <a:masterClrMapping/>
  </p:clrMapOvr>
  <p:transition advTm="157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46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46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460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74503-A5D7-4BE0-9193-D577C6236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946" y="263935"/>
            <a:ext cx="8596668" cy="1320800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McKinley Chapter</a:t>
            </a:r>
            <a:endParaRPr lang="en-US" sz="6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BC77D6C-3D77-4688-AFC9-9906119038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3793" y="1140903"/>
            <a:ext cx="3901976" cy="385683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98FD99-2DC5-45A1-91FF-63418A2A5742}"/>
              </a:ext>
            </a:extLst>
          </p:cNvPr>
          <p:cNvSpPr txBox="1"/>
          <p:nvPr/>
        </p:nvSpPr>
        <p:spPr>
          <a:xfrm>
            <a:off x="595617" y="5033395"/>
            <a:ext cx="90129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AMERICAN SOCIETY OF </a:t>
            </a:r>
          </a:p>
          <a:p>
            <a:pPr algn="ctr"/>
            <a:r>
              <a:rPr lang="en-US" sz="6000" b="1" dirty="0"/>
              <a:t>SAFETY PROFESSIONALS</a:t>
            </a:r>
          </a:p>
        </p:txBody>
      </p:sp>
    </p:spTree>
    <p:extLst>
      <p:ext uri="{BB962C8B-B14F-4D97-AF65-F5344CB8AC3E}">
        <p14:creationId xmlns:p14="http://schemas.microsoft.com/office/powerpoint/2010/main" val="3357688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3C966F-9BAC-4256-83EF-7694014FFB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907" y="529964"/>
            <a:ext cx="7616552" cy="208672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19E4CC2-7959-4671-8BAF-10C2D2FECE9F}"/>
              </a:ext>
            </a:extLst>
          </p:cNvPr>
          <p:cNvSpPr/>
          <p:nvPr/>
        </p:nvSpPr>
        <p:spPr>
          <a:xfrm>
            <a:off x="672834" y="3284837"/>
            <a:ext cx="91567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ASSP MEMBERSHIP:</a:t>
            </a:r>
            <a:b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CAN BENEFIT YOUR SAFETY PERFORMANCE AND YOUR CAREER</a:t>
            </a:r>
          </a:p>
        </p:txBody>
      </p:sp>
    </p:spTree>
    <p:extLst>
      <p:ext uri="{BB962C8B-B14F-4D97-AF65-F5344CB8AC3E}">
        <p14:creationId xmlns:p14="http://schemas.microsoft.com/office/powerpoint/2010/main" val="139795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52"/>
    </mc:Choice>
    <mc:Fallback xmlns="">
      <p:transition spd="slow" advTm="50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814C4BF-D925-4272-B06E-A6CA88335173}"/>
              </a:ext>
            </a:extLst>
          </p:cNvPr>
          <p:cNvSpPr txBox="1"/>
          <p:nvPr/>
        </p:nvSpPr>
        <p:spPr>
          <a:xfrm>
            <a:off x="786391" y="2913636"/>
            <a:ext cx="80052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000" b="1" dirty="0">
                <a:latin typeface="Arial" panose="020B0604020202020204" pitchFamily="34" charset="0"/>
              </a:rPr>
              <a:t>Founded in 1911, the American Society of Safety Professionals was known as the American Society of Safety Engineers until June 2018. </a:t>
            </a:r>
            <a:endParaRPr lang="en-US" sz="40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1A35BF-F9B9-4FC3-AC38-1F382DE1BAE1}"/>
              </a:ext>
            </a:extLst>
          </p:cNvPr>
          <p:cNvSpPr txBox="1"/>
          <p:nvPr/>
        </p:nvSpPr>
        <p:spPr>
          <a:xfrm>
            <a:off x="3450459" y="1186090"/>
            <a:ext cx="3007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 Black" panose="020B0A04020102020204" pitchFamily="34" charset="0"/>
              </a:rPr>
              <a:t>FORMERLY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555CEB-7CB0-4F90-8686-90C5BA1E6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95" y="229549"/>
            <a:ext cx="2166917" cy="2310641"/>
          </a:xfrm>
          <a:prstGeom prst="rect">
            <a:avLst/>
          </a:prstGeom>
        </p:spPr>
      </p:pic>
      <p:pic>
        <p:nvPicPr>
          <p:cNvPr id="9" name="Picture 15" descr="S:\Asse\Electronic ads, logos, art\ASSE LOGO\asselogo4C.TIF">
            <a:extLst>
              <a:ext uri="{FF2B5EF4-FFF2-40B4-BE49-F238E27FC236}">
                <a16:creationId xmlns:a16="http://schemas.microsoft.com/office/drawing/2014/main" id="{36F8F0EB-57BE-44AE-9F72-076CF7088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683" y="290608"/>
            <a:ext cx="2088851" cy="2188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98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47"/>
    </mc:Choice>
    <mc:Fallback xmlns="">
      <p:transition spd="slow" advTm="162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1329F-918A-4EE9-9F63-442627EEB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018" y="1366900"/>
            <a:ext cx="10993967" cy="3880773"/>
          </a:xfrm>
        </p:spPr>
        <p:txBody>
          <a:bodyPr>
            <a:normAutofit fontScale="25000" lnSpcReduction="20000"/>
          </a:bodyPr>
          <a:lstStyle/>
          <a:p>
            <a:pPr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en-US" altLang="en-US" sz="12000" b="1" dirty="0"/>
              <a:t>100</a:t>
            </a:r>
            <a:r>
              <a:rPr lang="en-US" altLang="en-US" sz="12000" b="1" baseline="30000" dirty="0"/>
              <a:t>th</a:t>
            </a:r>
            <a:r>
              <a:rPr lang="en-US" altLang="en-US" sz="12000" b="1" dirty="0"/>
              <a:t> Anniversary in 2011.</a:t>
            </a:r>
          </a:p>
          <a:p>
            <a:pPr>
              <a:buClr>
                <a:srgbClr val="003399"/>
              </a:buClr>
              <a:buNone/>
            </a:pPr>
            <a:endParaRPr lang="en-US" altLang="en-US" sz="9600" b="1" dirty="0">
              <a:solidFill>
                <a:srgbClr val="0070C0"/>
              </a:solidFill>
            </a:endParaRPr>
          </a:p>
          <a:p>
            <a:pPr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en-US" altLang="en-US" sz="12000" b="1" dirty="0">
                <a:solidFill>
                  <a:srgbClr val="003399"/>
                </a:solidFill>
              </a:rPr>
              <a:t>Oldest and largest professional society </a:t>
            </a:r>
            <a:r>
              <a:rPr lang="en-US" altLang="en-US" sz="12000" b="1" dirty="0"/>
              <a:t>protecting people, property and the environment.</a:t>
            </a:r>
          </a:p>
          <a:p>
            <a:pPr>
              <a:buClr>
                <a:srgbClr val="003399"/>
              </a:buClr>
              <a:buNone/>
            </a:pPr>
            <a:endParaRPr lang="en-US" altLang="en-US" sz="9600" b="1" dirty="0"/>
          </a:p>
          <a:p>
            <a:pPr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en-US" altLang="en-US" sz="12000" b="1" dirty="0">
                <a:solidFill>
                  <a:srgbClr val="003399"/>
                </a:solidFill>
              </a:rPr>
              <a:t>Headquarters</a:t>
            </a:r>
            <a:r>
              <a:rPr lang="en-US" altLang="en-US" sz="12000" b="1" dirty="0"/>
              <a:t>:  Park Ridge, IL</a:t>
            </a:r>
          </a:p>
          <a:p>
            <a:pPr>
              <a:buClr>
                <a:srgbClr val="003399"/>
              </a:buClr>
              <a:buNone/>
            </a:pPr>
            <a:endParaRPr lang="en-US" altLang="en-US" sz="9600" b="1" dirty="0"/>
          </a:p>
          <a:p>
            <a:pPr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en-US" altLang="en-US" sz="12000" b="1" dirty="0">
                <a:solidFill>
                  <a:srgbClr val="003399"/>
                </a:solidFill>
              </a:rPr>
              <a:t>Membership</a:t>
            </a:r>
            <a:r>
              <a:rPr lang="en-US" altLang="en-US" sz="12000" b="1" dirty="0"/>
              <a:t>:  37,000 safety, health and environmental professionals across the globe</a:t>
            </a:r>
          </a:p>
          <a:p>
            <a:pPr>
              <a:buClr>
                <a:srgbClr val="003399"/>
              </a:buClr>
              <a:buNone/>
            </a:pPr>
            <a:endParaRPr lang="en-US" altLang="en-US" sz="9600" b="1" dirty="0"/>
          </a:p>
          <a:p>
            <a:pPr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en-US" altLang="en-US" sz="12000" b="1" dirty="0">
                <a:solidFill>
                  <a:srgbClr val="003399"/>
                </a:solidFill>
              </a:rPr>
              <a:t>Territory:</a:t>
            </a:r>
            <a:r>
              <a:rPr lang="en-US" altLang="en-US" sz="12000" b="1" dirty="0"/>
              <a:t>   in 72 countries, 8 US regions with150   	chapters,.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F56CEE-E280-47A0-9C2A-20AA8AC91B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467" y="282841"/>
            <a:ext cx="3670268" cy="100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54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79"/>
    </mc:Choice>
    <mc:Fallback xmlns="">
      <p:transition spd="slow" advTm="134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6BB0D3D-8CB1-4506-89B8-9D73F66A85F5}"/>
              </a:ext>
            </a:extLst>
          </p:cNvPr>
          <p:cNvSpPr txBox="1"/>
          <p:nvPr/>
        </p:nvSpPr>
        <p:spPr>
          <a:xfrm>
            <a:off x="279400" y="279402"/>
            <a:ext cx="9829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003399"/>
                </a:solidFill>
                <a:latin typeface="+mj-lt"/>
              </a:rPr>
              <a:t>Region and Area Professional Development Conferences</a:t>
            </a:r>
          </a:p>
        </p:txBody>
      </p:sp>
      <p:pic>
        <p:nvPicPr>
          <p:cNvPr id="57348" name="Picture 5">
            <a:extLst>
              <a:ext uri="{FF2B5EF4-FFF2-40B4-BE49-F238E27FC236}">
                <a16:creationId xmlns:a16="http://schemas.microsoft.com/office/drawing/2014/main" id="{D4C8B0CA-0028-490C-9EC9-F0B04EFB4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1822054"/>
            <a:ext cx="6433691" cy="4362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DE9B5A4-DF55-481C-B8E4-E42CDB635770}"/>
              </a:ext>
            </a:extLst>
          </p:cNvPr>
          <p:cNvSpPr txBox="1"/>
          <p:nvPr/>
        </p:nvSpPr>
        <p:spPr>
          <a:xfrm>
            <a:off x="7610475" y="1479731"/>
            <a:ext cx="306070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Region VII</a:t>
            </a:r>
          </a:p>
          <a:p>
            <a:endParaRPr lang="en-US" dirty="0"/>
          </a:p>
          <a:p>
            <a:r>
              <a:rPr lang="en-US" sz="3600" dirty="0"/>
              <a:t>Ohio</a:t>
            </a:r>
          </a:p>
          <a:p>
            <a:r>
              <a:rPr lang="en-US" sz="3600" dirty="0"/>
              <a:t>Michigan</a:t>
            </a:r>
          </a:p>
          <a:p>
            <a:r>
              <a:rPr lang="en-US" sz="3600" dirty="0"/>
              <a:t>Indiana</a:t>
            </a:r>
          </a:p>
          <a:p>
            <a:r>
              <a:rPr lang="en-US" sz="3600" dirty="0"/>
              <a:t>Kentucky</a:t>
            </a:r>
          </a:p>
          <a:p>
            <a:r>
              <a:rPr lang="en-US" sz="3600" dirty="0"/>
              <a:t>Tennessee</a:t>
            </a:r>
          </a:p>
          <a:p>
            <a:r>
              <a:rPr lang="en-US" sz="3600" dirty="0"/>
              <a:t>West Virginia</a:t>
            </a:r>
          </a:p>
        </p:txBody>
      </p:sp>
    </p:spTree>
    <p:extLst>
      <p:ext uri="{BB962C8B-B14F-4D97-AF65-F5344CB8AC3E}">
        <p14:creationId xmlns:p14="http://schemas.microsoft.com/office/powerpoint/2010/main" val="2459061263"/>
      </p:ext>
    </p:extLst>
  </p:cSld>
  <p:clrMapOvr>
    <a:masterClrMapping/>
  </p:clrMapOvr>
  <p:transition advTm="9752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8546EF-A088-4F6E-A072-51E9EF9147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734" y="239675"/>
            <a:ext cx="4299567" cy="11779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69E25AC-CFF5-4F71-BF0A-5937CF8196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078" y="0"/>
            <a:ext cx="6638925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6597DD-C809-42A3-8ACD-BC25AFBC64D7}"/>
              </a:ext>
            </a:extLst>
          </p:cNvPr>
          <p:cNvSpPr txBox="1"/>
          <p:nvPr/>
        </p:nvSpPr>
        <p:spPr>
          <a:xfrm>
            <a:off x="800102" y="1417639"/>
            <a:ext cx="4752975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Includes 14 Ohio Counties</a:t>
            </a:r>
          </a:p>
          <a:p>
            <a:pPr marL="1200121" lvl="2" indent="-285744">
              <a:buFont typeface="Arial" panose="020B0604020202020204" pitchFamily="34" charset="0"/>
              <a:buChar char="•"/>
            </a:pPr>
            <a:r>
              <a:rPr lang="en-US" sz="2300" dirty="0">
                <a:latin typeface="Arial Narrow" panose="020B0606020202030204" pitchFamily="34" charset="0"/>
              </a:rPr>
              <a:t>Ashland</a:t>
            </a:r>
          </a:p>
          <a:p>
            <a:pPr marL="1200121" lvl="2" indent="-285744">
              <a:buFont typeface="Arial" panose="020B0604020202020204" pitchFamily="34" charset="0"/>
              <a:buChar char="•"/>
            </a:pPr>
            <a:r>
              <a:rPr lang="en-US" sz="2300" dirty="0">
                <a:latin typeface="Arial Narrow" panose="020B0606020202030204" pitchFamily="34" charset="0"/>
              </a:rPr>
              <a:t>Coshocton</a:t>
            </a:r>
          </a:p>
          <a:p>
            <a:pPr marL="1200121" lvl="2" indent="-285744">
              <a:buFont typeface="Arial" panose="020B0604020202020204" pitchFamily="34" charset="0"/>
              <a:buChar char="•"/>
            </a:pPr>
            <a:r>
              <a:rPr lang="en-US" sz="2300" dirty="0">
                <a:latin typeface="Arial Narrow" panose="020B0606020202030204" pitchFamily="34" charset="0"/>
              </a:rPr>
              <a:t>Guernsey</a:t>
            </a:r>
          </a:p>
          <a:p>
            <a:pPr marL="1200121" lvl="2" indent="-285744">
              <a:buFont typeface="Arial" panose="020B0604020202020204" pitchFamily="34" charset="0"/>
              <a:buChar char="•"/>
            </a:pPr>
            <a:r>
              <a:rPr lang="en-US" sz="2300" dirty="0">
                <a:latin typeface="Arial Narrow" panose="020B0606020202030204" pitchFamily="34" charset="0"/>
              </a:rPr>
              <a:t>Holms</a:t>
            </a:r>
          </a:p>
          <a:p>
            <a:pPr marL="1200121" lvl="2" indent="-285744">
              <a:buFont typeface="Arial" panose="020B0604020202020204" pitchFamily="34" charset="0"/>
              <a:buChar char="•"/>
            </a:pPr>
            <a:r>
              <a:rPr lang="en-US" sz="2300" dirty="0">
                <a:latin typeface="Arial Narrow" panose="020B0606020202030204" pitchFamily="34" charset="0"/>
              </a:rPr>
              <a:t>Knox</a:t>
            </a:r>
          </a:p>
          <a:p>
            <a:pPr marL="1200121" lvl="2" indent="-285744">
              <a:buFont typeface="Arial" panose="020B0604020202020204" pitchFamily="34" charset="0"/>
              <a:buChar char="•"/>
            </a:pPr>
            <a:r>
              <a:rPr lang="en-US" sz="2300" dirty="0">
                <a:latin typeface="Arial Narrow" panose="020B0606020202030204" pitchFamily="34" charset="0"/>
              </a:rPr>
              <a:t>Medina</a:t>
            </a:r>
          </a:p>
          <a:p>
            <a:pPr marL="1200121" lvl="2" indent="-285744">
              <a:buFont typeface="Arial" panose="020B0604020202020204" pitchFamily="34" charset="0"/>
              <a:buChar char="•"/>
            </a:pPr>
            <a:r>
              <a:rPr lang="en-US" sz="2300" dirty="0">
                <a:latin typeface="Arial Narrow" panose="020B0606020202030204" pitchFamily="34" charset="0"/>
              </a:rPr>
              <a:t>Muskingum</a:t>
            </a:r>
          </a:p>
          <a:p>
            <a:pPr marL="1200121" lvl="2" indent="-285744">
              <a:buFont typeface="Arial" panose="020B0604020202020204" pitchFamily="34" charset="0"/>
              <a:buChar char="•"/>
            </a:pPr>
            <a:r>
              <a:rPr lang="en-US" sz="2300" dirty="0">
                <a:latin typeface="Arial Narrow" panose="020B0606020202030204" pitchFamily="34" charset="0"/>
              </a:rPr>
              <a:t>Noble</a:t>
            </a:r>
          </a:p>
          <a:p>
            <a:pPr marL="1200121" lvl="2" indent="-285744">
              <a:buFont typeface="Arial" panose="020B0604020202020204" pitchFamily="34" charset="0"/>
              <a:buChar char="•"/>
            </a:pPr>
            <a:r>
              <a:rPr lang="en-US" sz="2300" dirty="0">
                <a:latin typeface="Arial Narrow" panose="020B0606020202030204" pitchFamily="34" charset="0"/>
              </a:rPr>
              <a:t>Portage</a:t>
            </a:r>
          </a:p>
          <a:p>
            <a:pPr marL="1200121" lvl="2" indent="-285744">
              <a:buFont typeface="Arial" panose="020B0604020202020204" pitchFamily="34" charset="0"/>
              <a:buChar char="•"/>
            </a:pPr>
            <a:r>
              <a:rPr lang="en-US" sz="2300" dirty="0">
                <a:latin typeface="Arial Narrow" panose="020B0606020202030204" pitchFamily="34" charset="0"/>
              </a:rPr>
              <a:t>Richland</a:t>
            </a:r>
          </a:p>
          <a:p>
            <a:pPr marL="1200121" lvl="2" indent="-285744">
              <a:buFont typeface="Arial" panose="020B0604020202020204" pitchFamily="34" charset="0"/>
              <a:buChar char="•"/>
            </a:pPr>
            <a:r>
              <a:rPr lang="en-US" sz="2300" dirty="0">
                <a:latin typeface="Arial Narrow" panose="020B0606020202030204" pitchFamily="34" charset="0"/>
              </a:rPr>
              <a:t>Stark</a:t>
            </a:r>
          </a:p>
          <a:p>
            <a:pPr marL="1200121" lvl="2" indent="-285744">
              <a:buFont typeface="Arial" panose="020B0604020202020204" pitchFamily="34" charset="0"/>
              <a:buChar char="•"/>
            </a:pPr>
            <a:r>
              <a:rPr lang="en-US" sz="2300" dirty="0">
                <a:latin typeface="Arial Narrow" panose="020B0606020202030204" pitchFamily="34" charset="0"/>
              </a:rPr>
              <a:t>Summit</a:t>
            </a:r>
          </a:p>
          <a:p>
            <a:pPr marL="1200121" lvl="2" indent="-285744">
              <a:buFont typeface="Arial" panose="020B0604020202020204" pitchFamily="34" charset="0"/>
              <a:buChar char="•"/>
            </a:pPr>
            <a:r>
              <a:rPr lang="en-US" sz="2300" dirty="0">
                <a:latin typeface="Arial Narrow" panose="020B0606020202030204" pitchFamily="34" charset="0"/>
              </a:rPr>
              <a:t>Tuscarawas</a:t>
            </a:r>
          </a:p>
          <a:p>
            <a:pPr marL="1200121" lvl="2" indent="-285744">
              <a:buFont typeface="Arial" panose="020B0604020202020204" pitchFamily="34" charset="0"/>
              <a:buChar char="•"/>
            </a:pPr>
            <a:r>
              <a:rPr lang="en-US" sz="2300" dirty="0">
                <a:latin typeface="Arial Narrow" panose="020B0606020202030204" pitchFamily="34" charset="0"/>
              </a:rPr>
              <a:t>Wayne</a:t>
            </a:r>
          </a:p>
        </p:txBody>
      </p:sp>
    </p:spTree>
    <p:extLst>
      <p:ext uri="{BB962C8B-B14F-4D97-AF65-F5344CB8AC3E}">
        <p14:creationId xmlns:p14="http://schemas.microsoft.com/office/powerpoint/2010/main" val="405462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22"/>
    </mc:Choice>
    <mc:Fallback xmlns="">
      <p:transition spd="slow" advTm="11922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D6EBA6-CEA4-4CAF-B424-8A7D3C553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635" y="492565"/>
            <a:ext cx="3670268" cy="100555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0C1ACA7-474B-4B3C-8558-594FAEC929A5}"/>
              </a:ext>
            </a:extLst>
          </p:cNvPr>
          <p:cNvSpPr/>
          <p:nvPr/>
        </p:nvSpPr>
        <p:spPr>
          <a:xfrm>
            <a:off x="1041400" y="2341767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b="1" dirty="0">
                <a:solidFill>
                  <a:srgbClr val="0033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ASSP </a:t>
            </a:r>
            <a:r>
              <a:rPr lang="en-US" altLang="en-US" sz="3600" dirty="0">
                <a:cs typeface="Arial" panose="020B0604020202020204" pitchFamily="34" charset="0"/>
              </a:rPr>
              <a:t>is a global member-driven association providing </a:t>
            </a:r>
            <a:r>
              <a:rPr lang="en-US" altLang="en-US" sz="3600" b="1" dirty="0">
                <a:cs typeface="Arial" panose="020B0604020202020204" pitchFamily="34" charset="0"/>
              </a:rPr>
              <a:t>representation, promotion and support</a:t>
            </a:r>
            <a:r>
              <a:rPr lang="en-US" altLang="en-US" sz="3600" dirty="0">
                <a:cs typeface="Arial" panose="020B0604020202020204" pitchFamily="34" charset="0"/>
              </a:rPr>
              <a:t> for those </a:t>
            </a:r>
            <a:r>
              <a:rPr lang="en-US" altLang="en-US" sz="3600" b="1" dirty="0">
                <a:cs typeface="Arial" panose="020B0604020202020204" pitchFamily="34" charset="0"/>
              </a:rPr>
              <a:t>engaged in the profession and/or the practice of SH&amp;E </a:t>
            </a:r>
            <a:r>
              <a:rPr lang="en-US" altLang="en-US" sz="3600" dirty="0">
                <a:cs typeface="Arial" panose="020B0604020202020204" pitchFamily="34" charset="0"/>
              </a:rPr>
              <a:t>in their efforts to protect people, property and the environment </a:t>
            </a:r>
          </a:p>
        </p:txBody>
      </p:sp>
    </p:spTree>
    <p:extLst>
      <p:ext uri="{BB962C8B-B14F-4D97-AF65-F5344CB8AC3E}">
        <p14:creationId xmlns:p14="http://schemas.microsoft.com/office/powerpoint/2010/main" val="138003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78"/>
    </mc:Choice>
    <mc:Fallback xmlns="">
      <p:transition spd="slow" advTm="108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FE6FE-CA62-4D4B-9777-0D62AFBE6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35" y="1804990"/>
            <a:ext cx="8596668" cy="3880773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4400" b="1" dirty="0">
                <a:solidFill>
                  <a:srgbClr val="0033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ASSP Vision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D8415C-ABCD-4ACD-8E12-6F9963C6E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5533" y="251266"/>
            <a:ext cx="5201267" cy="142500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80962FF-549E-48D5-ABF2-431509861810}"/>
              </a:ext>
            </a:extLst>
          </p:cNvPr>
          <p:cNvSpPr/>
          <p:nvPr/>
        </p:nvSpPr>
        <p:spPr>
          <a:xfrm>
            <a:off x="2215535" y="2757654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be a global champion of the</a:t>
            </a:r>
          </a:p>
          <a:p>
            <a:pPr algn="ctr"/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SH&amp;E professional</a:t>
            </a:r>
          </a:p>
          <a:p>
            <a:pPr algn="ctr"/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…a global leader of the </a:t>
            </a:r>
          </a:p>
          <a:p>
            <a:pPr algn="ctr"/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profession</a:t>
            </a:r>
          </a:p>
          <a:p>
            <a:pPr algn="ctr"/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…a  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premier resource </a:t>
            </a:r>
          </a:p>
        </p:txBody>
      </p:sp>
    </p:spTree>
    <p:extLst>
      <p:ext uri="{BB962C8B-B14F-4D97-AF65-F5344CB8AC3E}">
        <p14:creationId xmlns:p14="http://schemas.microsoft.com/office/powerpoint/2010/main" val="187893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A77B4B-9CF2-4583-9FB7-DA709E49DA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90" y="263965"/>
            <a:ext cx="5016329" cy="137433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C5A0599-5390-4329-8A6E-1DBE73C970D5}"/>
              </a:ext>
            </a:extLst>
          </p:cNvPr>
          <p:cNvSpPr/>
          <p:nvPr/>
        </p:nvSpPr>
        <p:spPr>
          <a:xfrm>
            <a:off x="964097" y="3388908"/>
            <a:ext cx="90843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b="1" dirty="0">
                <a:solidFill>
                  <a:srgbClr val="0033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ASSP </a:t>
            </a:r>
            <a:r>
              <a:rPr lang="en-US" altLang="en-US" sz="3600" dirty="0">
                <a:cs typeface="Arial" panose="020B0604020202020204" pitchFamily="34" charset="0"/>
              </a:rPr>
              <a:t>values the protection of </a:t>
            </a:r>
            <a:r>
              <a:rPr lang="en-US" altLang="en-US" sz="3600" b="1" dirty="0">
                <a:cs typeface="Arial" panose="020B0604020202020204" pitchFamily="34" charset="0"/>
              </a:rPr>
              <a:t>people, property, the environment</a:t>
            </a:r>
            <a:r>
              <a:rPr lang="en-US" altLang="en-US" sz="3600" dirty="0">
                <a:cs typeface="Arial" panose="020B0604020202020204" pitchFamily="34" charset="0"/>
              </a:rPr>
              <a:t>, and the </a:t>
            </a:r>
            <a:r>
              <a:rPr lang="en-US" altLang="en-US" sz="3600" b="1" dirty="0">
                <a:cs typeface="Arial" panose="020B0604020202020204" pitchFamily="34" charset="0"/>
              </a:rPr>
              <a:t>profession</a:t>
            </a:r>
            <a:r>
              <a:rPr lang="en-US" altLang="en-US" sz="3600" dirty="0"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4AD8794E-08DD-4BE7-9574-03B7368159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096" y="2087409"/>
            <a:ext cx="920363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0033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ASSP</a:t>
            </a:r>
            <a:r>
              <a:rPr lang="en-US" altLang="en-US" sz="3600" dirty="0">
                <a:cs typeface="Arial" panose="020B0604020202020204" pitchFamily="34" charset="0"/>
              </a:rPr>
              <a:t> maintains the highest level of </a:t>
            </a:r>
            <a:r>
              <a:rPr lang="en-US" altLang="en-US" sz="3600" b="1" dirty="0">
                <a:cs typeface="Arial" panose="020B0604020202020204" pitchFamily="34" charset="0"/>
              </a:rPr>
              <a:t>professional ethics.</a:t>
            </a:r>
            <a:endParaRPr lang="en-US" altLang="en-US" sz="3600" dirty="0"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BDE45E-B0FA-4323-AC41-B443E20C7854}"/>
              </a:ext>
            </a:extLst>
          </p:cNvPr>
          <p:cNvSpPr/>
          <p:nvPr/>
        </p:nvSpPr>
        <p:spPr>
          <a:xfrm>
            <a:off x="964096" y="5143234"/>
            <a:ext cx="92036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b="1" dirty="0">
                <a:solidFill>
                  <a:srgbClr val="0033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ASSP </a:t>
            </a:r>
            <a:r>
              <a:rPr lang="en-US" altLang="en-US" sz="3600" dirty="0">
                <a:cs typeface="Arial" panose="020B0604020202020204" pitchFamily="34" charset="0"/>
              </a:rPr>
              <a:t>provides the </a:t>
            </a:r>
            <a:r>
              <a:rPr lang="en-US" altLang="en-US" sz="3600" b="1" dirty="0">
                <a:cs typeface="Arial" panose="020B0604020202020204" pitchFamily="34" charset="0"/>
              </a:rPr>
              <a:t>highest quality of service for members and customers.</a:t>
            </a:r>
            <a:endParaRPr lang="en-US" altLang="en-US" sz="36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92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58"/>
    </mc:Choice>
    <mc:Fallback xmlns="">
      <p:transition spd="slow" advTm="140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671</TotalTime>
  <Words>426</Words>
  <Application>Microsoft Office PowerPoint</Application>
  <PresentationFormat>Widescreen</PresentationFormat>
  <Paragraphs>93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Arial Black</vt:lpstr>
      <vt:lpstr>Arial Narrow</vt:lpstr>
      <vt:lpstr>Calibri</vt:lpstr>
      <vt:lpstr>Constantia</vt:lpstr>
      <vt:lpstr>Trebuchet MS</vt:lpstr>
      <vt:lpstr>Wingdings</vt:lpstr>
      <vt:lpstr>Wingdings 3</vt:lpstr>
      <vt:lpstr>Facet</vt:lpstr>
      <vt:lpstr>The McKinley Chapter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Career and Your Company Benefits</vt:lpstr>
      <vt:lpstr>PowerPoint Presentation</vt:lpstr>
      <vt:lpstr>PowerPoint Presentation</vt:lpstr>
      <vt:lpstr>PowerPoint Presentation</vt:lpstr>
      <vt:lpstr>ASSP.ORG</vt:lpstr>
      <vt:lpstr>Web Links-</vt:lpstr>
      <vt:lpstr>PowerPoint Presentation</vt:lpstr>
      <vt:lpstr>PowerPoint Presentation</vt:lpstr>
      <vt:lpstr>PowerPoint Presentation</vt:lpstr>
      <vt:lpstr>The McKinley Chapter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Pasko, Kent (PSA-Akron)</dc:creator>
  <cp:lastModifiedBy>Donahue, Devon -FS</cp:lastModifiedBy>
  <cp:revision>33</cp:revision>
  <dcterms:created xsi:type="dcterms:W3CDTF">2018-06-20T12:00:22Z</dcterms:created>
  <dcterms:modified xsi:type="dcterms:W3CDTF">2022-10-11T13:50:26Z</dcterms:modified>
</cp:coreProperties>
</file>